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7"/>
  </p:notesMasterIdLst>
  <p:sldIdLst>
    <p:sldId id="256" r:id="rId2"/>
    <p:sldId id="316" r:id="rId3"/>
    <p:sldId id="293" r:id="rId4"/>
    <p:sldId id="294" r:id="rId5"/>
    <p:sldId id="295" r:id="rId6"/>
    <p:sldId id="296" r:id="rId7"/>
    <p:sldId id="297" r:id="rId8"/>
    <p:sldId id="298" r:id="rId9"/>
    <p:sldId id="299" r:id="rId10"/>
    <p:sldId id="301" r:id="rId11"/>
    <p:sldId id="302" r:id="rId12"/>
    <p:sldId id="300" r:id="rId13"/>
    <p:sldId id="339" r:id="rId14"/>
    <p:sldId id="303" r:id="rId15"/>
    <p:sldId id="304" r:id="rId16"/>
    <p:sldId id="305" r:id="rId17"/>
    <p:sldId id="306" r:id="rId18"/>
    <p:sldId id="307" r:id="rId19"/>
    <p:sldId id="308" r:id="rId20"/>
    <p:sldId id="309" r:id="rId21"/>
    <p:sldId id="310" r:id="rId22"/>
    <p:sldId id="311" r:id="rId23"/>
    <p:sldId id="312" r:id="rId24"/>
    <p:sldId id="313" r:id="rId25"/>
    <p:sldId id="324" r:id="rId26"/>
    <p:sldId id="325" r:id="rId27"/>
    <p:sldId id="326" r:id="rId28"/>
    <p:sldId id="327" r:id="rId29"/>
    <p:sldId id="328" r:id="rId30"/>
    <p:sldId id="329" r:id="rId31"/>
    <p:sldId id="330" r:id="rId32"/>
    <p:sldId id="272" r:id="rId33"/>
    <p:sldId id="340" r:id="rId34"/>
    <p:sldId id="275" r:id="rId35"/>
    <p:sldId id="343" r:id="rId36"/>
    <p:sldId id="273" r:id="rId37"/>
    <p:sldId id="341" r:id="rId38"/>
    <p:sldId id="342" r:id="rId39"/>
    <p:sldId id="332" r:id="rId40"/>
    <p:sldId id="333" r:id="rId41"/>
    <p:sldId id="334" r:id="rId42"/>
    <p:sldId id="279" r:id="rId43"/>
    <p:sldId id="331" r:id="rId44"/>
    <p:sldId id="335" r:id="rId45"/>
    <p:sldId id="336" r:id="rId46"/>
    <p:sldId id="337" r:id="rId47"/>
    <p:sldId id="338" r:id="rId48"/>
    <p:sldId id="258" r:id="rId49"/>
    <p:sldId id="259" r:id="rId50"/>
    <p:sldId id="280" r:id="rId51"/>
    <p:sldId id="263" r:id="rId52"/>
    <p:sldId id="285" r:id="rId53"/>
    <p:sldId id="286" r:id="rId54"/>
    <p:sldId id="287" r:id="rId55"/>
    <p:sldId id="265" r:id="rId56"/>
    <p:sldId id="288" r:id="rId57"/>
    <p:sldId id="266" r:id="rId58"/>
    <p:sldId id="289" r:id="rId59"/>
    <p:sldId id="269" r:id="rId60"/>
    <p:sldId id="270" r:id="rId61"/>
    <p:sldId id="267" r:id="rId62"/>
    <p:sldId id="271" r:id="rId63"/>
    <p:sldId id="257" r:id="rId64"/>
    <p:sldId id="290" r:id="rId65"/>
    <p:sldId id="292"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B31F1-91DF-4D84-A77F-EA7B293D557A}" type="datetimeFigureOut">
              <a:rPr lang="en-US" smtClean="0"/>
              <a:t>7/21/2019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13AE0-9460-4A86-A071-B6EA16D93408}" type="slidenum">
              <a:rPr lang="en-US" smtClean="0"/>
              <a:t>‹#›</a:t>
            </a:fld>
            <a:endParaRPr lang="en-US"/>
          </a:p>
        </p:txBody>
      </p:sp>
    </p:spTree>
    <p:extLst>
      <p:ext uri="{BB962C8B-B14F-4D97-AF65-F5344CB8AC3E}">
        <p14:creationId xmlns:p14="http://schemas.microsoft.com/office/powerpoint/2010/main" val="2540458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13AE0-9460-4A86-A071-B6EA16D93408}" type="slidenum">
              <a:rPr lang="en-US" smtClean="0"/>
              <a:t>52</a:t>
            </a:fld>
            <a:endParaRPr lang="en-US"/>
          </a:p>
        </p:txBody>
      </p:sp>
    </p:spTree>
    <p:extLst>
      <p:ext uri="{BB962C8B-B14F-4D97-AF65-F5344CB8AC3E}">
        <p14:creationId xmlns:p14="http://schemas.microsoft.com/office/powerpoint/2010/main" val="242375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175FDA8-037B-4D73-AF7F-C516EC090369}" type="datetimeFigureOut">
              <a:rPr lang="en-US" smtClean="0"/>
              <a:pPr/>
              <a:t>7/21/2019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A91BEF-A884-4BA9-A633-33675D68AF1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75FDA8-037B-4D73-AF7F-C516EC09036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91BEF-A884-4BA9-A633-33675D68AF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75FDA8-037B-4D73-AF7F-C516EC09036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91BEF-A884-4BA9-A633-33675D68AF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175FDA8-037B-4D73-AF7F-C516EC09036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91BEF-A884-4BA9-A633-33675D68AF1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75FDA8-037B-4D73-AF7F-C516EC090369}" type="datetimeFigureOut">
              <a:rPr lang="en-US" smtClean="0"/>
              <a:pPr/>
              <a:t>7/21/2019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9A91BEF-A884-4BA9-A633-33675D68AF1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175FDA8-037B-4D73-AF7F-C516EC090369}" type="datetimeFigureOut">
              <a:rPr lang="en-US" smtClean="0"/>
              <a:pPr/>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91BEF-A884-4BA9-A633-33675D68AF1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175FDA8-037B-4D73-AF7F-C516EC090369}" type="datetimeFigureOut">
              <a:rPr lang="en-US" smtClean="0"/>
              <a:pPr/>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91BEF-A884-4BA9-A633-33675D68AF1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175FDA8-037B-4D73-AF7F-C516EC090369}" type="datetimeFigureOut">
              <a:rPr lang="en-US" smtClean="0"/>
              <a:pPr/>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91BEF-A884-4BA9-A633-33675D68AF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5FDA8-037B-4D73-AF7F-C516EC090369}" type="datetimeFigureOut">
              <a:rPr lang="en-US" smtClean="0"/>
              <a:pPr/>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91BEF-A884-4BA9-A633-33675D68AF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75FDA8-037B-4D73-AF7F-C516EC090369}" type="datetimeFigureOut">
              <a:rPr lang="en-US" smtClean="0"/>
              <a:pPr/>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91BEF-A884-4BA9-A633-33675D68AF1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75FDA8-037B-4D73-AF7F-C516EC090369}" type="datetimeFigureOut">
              <a:rPr lang="en-US" smtClean="0"/>
              <a:pPr/>
              <a:t>7/21/2019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9A91BEF-A884-4BA9-A633-33675D68AF1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175FDA8-037B-4D73-AF7F-C516EC090369}" type="datetimeFigureOut">
              <a:rPr lang="en-US" smtClean="0"/>
              <a:pPr/>
              <a:t>7/21/2019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9A91BEF-A884-4BA9-A633-33675D68AF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sz="4800" b="1" u="sng" dirty="0" smtClean="0"/>
              <a:t>Business Environment</a:t>
            </a:r>
            <a:endParaRPr lang="en-US" sz="4800"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143000"/>
          </a:xfrm>
        </p:spPr>
        <p:txBody>
          <a:bodyPr/>
          <a:lstStyle/>
          <a:p>
            <a:r>
              <a:rPr lang="en-US" dirty="0" smtClean="0"/>
              <a:t>5. </a:t>
            </a:r>
            <a:r>
              <a:rPr lang="en-US" b="1" dirty="0"/>
              <a:t>Profit Motive</a:t>
            </a:r>
            <a:endParaRPr lang="en-US" dirty="0"/>
          </a:p>
        </p:txBody>
      </p:sp>
      <p:sp>
        <p:nvSpPr>
          <p:cNvPr id="3" name="Content Placeholder 2"/>
          <p:cNvSpPr>
            <a:spLocks noGrp="1"/>
          </p:cNvSpPr>
          <p:nvPr>
            <p:ph sz="quarter" idx="1"/>
          </p:nvPr>
        </p:nvSpPr>
        <p:spPr>
          <a:xfrm>
            <a:off x="609600" y="1447800"/>
            <a:ext cx="8229600" cy="4572000"/>
          </a:xfrm>
        </p:spPr>
        <p:txBody>
          <a:bodyPr>
            <a:normAutofit fontScale="92500" lnSpcReduction="10000"/>
          </a:bodyPr>
          <a:lstStyle/>
          <a:p>
            <a:r>
              <a:rPr lang="en-US" dirty="0"/>
              <a:t>The chief objective of a business is to </a:t>
            </a:r>
            <a:r>
              <a:rPr lang="en-US" dirty="0" smtClean="0"/>
              <a:t>earn reasonable </a:t>
            </a:r>
            <a:r>
              <a:rPr lang="en-US" u="sng" dirty="0"/>
              <a:t>profits or 'surplus</a:t>
            </a:r>
            <a:r>
              <a:rPr lang="en-US" dirty="0" smtClean="0"/>
              <a:t>'. </a:t>
            </a:r>
          </a:p>
          <a:p>
            <a:r>
              <a:rPr lang="en-US" dirty="0" smtClean="0"/>
              <a:t>The </a:t>
            </a:r>
            <a:r>
              <a:rPr lang="en-US" u="sng" dirty="0"/>
              <a:t>survival</a:t>
            </a:r>
            <a:r>
              <a:rPr lang="en-US" dirty="0"/>
              <a:t> of a business depends upon its ability </a:t>
            </a:r>
            <a:r>
              <a:rPr lang="en-US" dirty="0" smtClean="0"/>
              <a:t>to earn </a:t>
            </a:r>
            <a:r>
              <a:rPr lang="en-US" dirty="0"/>
              <a:t>profits. </a:t>
            </a:r>
            <a:endParaRPr lang="en-US" dirty="0" smtClean="0"/>
          </a:p>
          <a:p>
            <a:r>
              <a:rPr lang="en-US" dirty="0" smtClean="0"/>
              <a:t>Every </a:t>
            </a:r>
            <a:r>
              <a:rPr lang="en-US" dirty="0"/>
              <a:t>businessman wants to earn profits, to </a:t>
            </a:r>
            <a:r>
              <a:rPr lang="en-US" dirty="0" smtClean="0"/>
              <a:t>get return </a:t>
            </a:r>
            <a:r>
              <a:rPr lang="en-US" dirty="0"/>
              <a:t>on his capital and to reward himself for his services</a:t>
            </a:r>
            <a:r>
              <a:rPr lang="en-US" dirty="0" smtClean="0"/>
              <a:t>. </a:t>
            </a:r>
          </a:p>
          <a:p>
            <a:r>
              <a:rPr lang="en-US" dirty="0" smtClean="0"/>
              <a:t>Actually</a:t>
            </a:r>
            <a:r>
              <a:rPr lang="en-US" dirty="0"/>
              <a:t>, profit is the spur that helps in the continuation of </a:t>
            </a:r>
            <a:r>
              <a:rPr lang="en-US" dirty="0" smtClean="0"/>
              <a:t>the business</a:t>
            </a:r>
            <a:r>
              <a:rPr lang="en-US" dirty="0"/>
              <a:t>. </a:t>
            </a:r>
            <a:endParaRPr lang="en-US" dirty="0" smtClean="0"/>
          </a:p>
          <a:p>
            <a:r>
              <a:rPr lang="en-US" dirty="0" smtClean="0"/>
              <a:t>Profit </a:t>
            </a:r>
            <a:r>
              <a:rPr lang="en-US" dirty="0"/>
              <a:t>is also essential for </a:t>
            </a:r>
            <a:r>
              <a:rPr lang="en-US" u="sng" dirty="0"/>
              <a:t>growth</a:t>
            </a:r>
            <a:r>
              <a:rPr lang="en-US" dirty="0"/>
              <a:t>. </a:t>
            </a:r>
            <a:endParaRPr lang="en-US" dirty="0" smtClean="0"/>
          </a:p>
          <a:p>
            <a:r>
              <a:rPr lang="en-US" dirty="0" smtClean="0"/>
              <a:t>Recreation </a:t>
            </a:r>
            <a:r>
              <a:rPr lang="en-US" dirty="0"/>
              <a:t>clubs </a:t>
            </a:r>
            <a:r>
              <a:rPr lang="en-US" dirty="0" smtClean="0"/>
              <a:t>and religious </a:t>
            </a:r>
            <a:r>
              <a:rPr lang="en-US" dirty="0"/>
              <a:t>institutions cannot be called business enterprises, </a:t>
            </a:r>
            <a:r>
              <a:rPr lang="en-US" dirty="0" smtClean="0"/>
              <a:t>as they </a:t>
            </a:r>
            <a:r>
              <a:rPr lang="en-US" dirty="0"/>
              <a:t>have nothing to do with the profit motive.</a:t>
            </a:r>
          </a:p>
        </p:txBody>
      </p:sp>
    </p:spTree>
    <p:extLst>
      <p:ext uri="{BB962C8B-B14F-4D97-AF65-F5344CB8AC3E}">
        <p14:creationId xmlns:p14="http://schemas.microsoft.com/office/powerpoint/2010/main" val="313948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lstStyle/>
          <a:p>
            <a:r>
              <a:rPr lang="en-US" dirty="0" smtClean="0"/>
              <a:t>6. Risk and Uncertainty involved </a:t>
            </a:r>
            <a:endParaRPr lang="en-US" dirty="0"/>
          </a:p>
        </p:txBody>
      </p:sp>
      <p:sp>
        <p:nvSpPr>
          <p:cNvPr id="3" name="Content Placeholder 2"/>
          <p:cNvSpPr>
            <a:spLocks noGrp="1"/>
          </p:cNvSpPr>
          <p:nvPr>
            <p:ph sz="quarter" idx="1"/>
          </p:nvPr>
        </p:nvSpPr>
        <p:spPr>
          <a:xfrm>
            <a:off x="914400" y="1676400"/>
            <a:ext cx="7772400" cy="4343400"/>
          </a:xfrm>
        </p:spPr>
        <p:txBody>
          <a:bodyPr/>
          <a:lstStyle/>
          <a:p>
            <a:r>
              <a:rPr lang="en-US" dirty="0" smtClean="0"/>
              <a:t>Business activities are always risky and uncertain. </a:t>
            </a:r>
          </a:p>
          <a:p>
            <a:r>
              <a:rPr lang="en-US" dirty="0" smtClean="0"/>
              <a:t>Every businessmen has to undertake substantial risks in his business.</a:t>
            </a:r>
          </a:p>
          <a:p>
            <a:r>
              <a:rPr lang="en-US" dirty="0" smtClean="0"/>
              <a:t>A business enterprise </a:t>
            </a:r>
            <a:r>
              <a:rPr lang="en-US" u="sng" dirty="0" smtClean="0"/>
              <a:t>may suffer loss </a:t>
            </a:r>
            <a:r>
              <a:rPr lang="en-US" dirty="0" smtClean="0"/>
              <a:t>due to a number of possible reasons such as changes in technologies, changes in consumer tastes and preferences, market competitions etc.</a:t>
            </a:r>
            <a:endParaRPr lang="en-US" dirty="0"/>
          </a:p>
        </p:txBody>
      </p:sp>
    </p:spTree>
    <p:extLst>
      <p:ext uri="{BB962C8B-B14F-4D97-AF65-F5344CB8AC3E}">
        <p14:creationId xmlns:p14="http://schemas.microsoft.com/office/powerpoint/2010/main" val="3444926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Government Control</a:t>
            </a:r>
            <a:endParaRPr lang="en-US" dirty="0"/>
          </a:p>
        </p:txBody>
      </p:sp>
      <p:sp>
        <p:nvSpPr>
          <p:cNvPr id="3" name="Content Placeholder 2"/>
          <p:cNvSpPr>
            <a:spLocks noGrp="1"/>
          </p:cNvSpPr>
          <p:nvPr>
            <p:ph sz="quarter" idx="1"/>
          </p:nvPr>
        </p:nvSpPr>
        <p:spPr/>
        <p:txBody>
          <a:bodyPr/>
          <a:lstStyle/>
          <a:p>
            <a:r>
              <a:rPr lang="en-US" dirty="0" smtClean="0"/>
              <a:t>Government has to </a:t>
            </a:r>
            <a:r>
              <a:rPr lang="en-US" u="sng" dirty="0" smtClean="0"/>
              <a:t>keep a watch </a:t>
            </a:r>
            <a:r>
              <a:rPr lang="en-US" dirty="0" smtClean="0"/>
              <a:t>on overall business activities and see that they move in the right direction.</a:t>
            </a:r>
          </a:p>
          <a:p>
            <a:r>
              <a:rPr lang="en-US" dirty="0" smtClean="0"/>
              <a:t>For this , government control is a must. </a:t>
            </a:r>
          </a:p>
          <a:p>
            <a:r>
              <a:rPr lang="en-US" dirty="0" smtClean="0"/>
              <a:t>This may be in the form of suitable </a:t>
            </a:r>
            <a:r>
              <a:rPr lang="en-US" u="sng" dirty="0" smtClean="0"/>
              <a:t>laws, rules, regulations</a:t>
            </a:r>
            <a:r>
              <a:rPr lang="en-US" dirty="0" smtClean="0"/>
              <a:t>, sanctions and so on.</a:t>
            </a:r>
            <a:endParaRPr lang="en-US" dirty="0"/>
          </a:p>
        </p:txBody>
      </p:sp>
    </p:spTree>
    <p:extLst>
      <p:ext uri="{BB962C8B-B14F-4D97-AF65-F5344CB8AC3E}">
        <p14:creationId xmlns:p14="http://schemas.microsoft.com/office/powerpoint/2010/main" val="4134050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Creative &amp; Dynamic</a:t>
            </a:r>
            <a:endParaRPr lang="en-US" dirty="0"/>
          </a:p>
        </p:txBody>
      </p:sp>
      <p:sp>
        <p:nvSpPr>
          <p:cNvPr id="3" name="Content Placeholder 2"/>
          <p:cNvSpPr>
            <a:spLocks noGrp="1"/>
          </p:cNvSpPr>
          <p:nvPr>
            <p:ph sz="quarter" idx="1"/>
          </p:nvPr>
        </p:nvSpPr>
        <p:spPr/>
        <p:txBody>
          <a:bodyPr/>
          <a:lstStyle/>
          <a:p>
            <a:r>
              <a:rPr lang="en-US" dirty="0" smtClean="0"/>
              <a:t>Business activities are creative as they are normally for the convenience of consumers. </a:t>
            </a:r>
            <a:r>
              <a:rPr lang="en-US" dirty="0"/>
              <a:t>They are ever changing. </a:t>
            </a:r>
            <a:endParaRPr lang="en-US" dirty="0" smtClean="0"/>
          </a:p>
          <a:p>
            <a:r>
              <a:rPr lang="en-US" dirty="0" smtClean="0"/>
              <a:t>This is natural as business operates under changing economic, social, and technological environment. </a:t>
            </a:r>
          </a:p>
          <a:p>
            <a:r>
              <a:rPr lang="en-US" dirty="0" smtClean="0"/>
              <a:t>Modern business is dynamic as it has to change and adjust its activities as per the environmental factors.</a:t>
            </a:r>
            <a:endParaRPr lang="en-US" dirty="0"/>
          </a:p>
        </p:txBody>
      </p:sp>
    </p:spTree>
    <p:extLst>
      <p:ext uri="{BB962C8B-B14F-4D97-AF65-F5344CB8AC3E}">
        <p14:creationId xmlns:p14="http://schemas.microsoft.com/office/powerpoint/2010/main" val="713619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Need / Function of Business</a:t>
            </a:r>
            <a:endParaRPr lang="en-US" b="1" u="sng" dirty="0"/>
          </a:p>
        </p:txBody>
      </p:sp>
      <p:sp>
        <p:nvSpPr>
          <p:cNvPr id="3" name="Content Placeholder 2"/>
          <p:cNvSpPr>
            <a:spLocks noGrp="1"/>
          </p:cNvSpPr>
          <p:nvPr>
            <p:ph sz="quarter" idx="1"/>
          </p:nvPr>
        </p:nvSpPr>
        <p:spPr>
          <a:xfrm>
            <a:off x="914400" y="1752600"/>
            <a:ext cx="7772400" cy="4267200"/>
          </a:xfrm>
        </p:spPr>
        <p:txBody>
          <a:bodyPr/>
          <a:lstStyle/>
          <a:p>
            <a:pPr marL="514350" indent="-514350">
              <a:buFont typeface="+mj-lt"/>
              <a:buAutoNum type="arabicPeriod"/>
            </a:pPr>
            <a:r>
              <a:rPr lang="en-US" dirty="0" smtClean="0"/>
              <a:t>Regular supply of goods and services</a:t>
            </a:r>
          </a:p>
          <a:p>
            <a:pPr marL="514350" indent="-514350">
              <a:buFont typeface="+mj-lt"/>
              <a:buAutoNum type="arabicPeriod"/>
            </a:pPr>
            <a:r>
              <a:rPr lang="en-US" dirty="0" smtClean="0"/>
              <a:t>Satisfaction of human need</a:t>
            </a:r>
          </a:p>
          <a:p>
            <a:pPr marL="514350" indent="-514350">
              <a:buFont typeface="+mj-lt"/>
              <a:buAutoNum type="arabicPeriod"/>
            </a:pPr>
            <a:r>
              <a:rPr lang="en-US" dirty="0" smtClean="0"/>
              <a:t>Meaningful use of natural and other resources</a:t>
            </a:r>
          </a:p>
          <a:p>
            <a:pPr marL="514350" indent="-514350">
              <a:buFont typeface="+mj-lt"/>
              <a:buAutoNum type="arabicPeriod"/>
            </a:pPr>
            <a:r>
              <a:rPr lang="en-US" dirty="0" smtClean="0"/>
              <a:t>Creation of employment opportunities</a:t>
            </a:r>
          </a:p>
          <a:p>
            <a:pPr marL="514350" indent="-514350">
              <a:buFont typeface="+mj-lt"/>
              <a:buAutoNum type="arabicPeriod"/>
            </a:pPr>
            <a:r>
              <a:rPr lang="en-US" dirty="0" smtClean="0"/>
              <a:t>Provision of revenue to the government</a:t>
            </a:r>
          </a:p>
          <a:p>
            <a:pPr marL="514350" indent="-514350">
              <a:buFont typeface="+mj-lt"/>
              <a:buAutoNum type="arabicPeriod"/>
            </a:pPr>
            <a:r>
              <a:rPr lang="en-US" dirty="0" smtClean="0"/>
              <a:t>Creation of rich and developed country</a:t>
            </a:r>
          </a:p>
          <a:p>
            <a:endParaRPr lang="en-US" dirty="0"/>
          </a:p>
        </p:txBody>
      </p:sp>
    </p:spTree>
    <p:extLst>
      <p:ext uri="{BB962C8B-B14F-4D97-AF65-F5344CB8AC3E}">
        <p14:creationId xmlns:p14="http://schemas.microsoft.com/office/powerpoint/2010/main" val="2116257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chemeClr val="accent2">
                    <a:lumMod val="60000"/>
                    <a:lumOff val="40000"/>
                  </a:schemeClr>
                </a:solidFill>
              </a:rPr>
              <a:t>BUSINESS OBJECTIVES</a:t>
            </a:r>
            <a:endParaRPr lang="en-US" b="1" dirty="0">
              <a:solidFill>
                <a:schemeClr val="accent2">
                  <a:lumMod val="60000"/>
                  <a:lumOff val="40000"/>
                </a:schemeClr>
              </a:solidFill>
            </a:endParaRP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521582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BUSNIESS OBJECTIVES?</a:t>
            </a:r>
            <a:endParaRPr lang="en-US" dirty="0"/>
          </a:p>
        </p:txBody>
      </p:sp>
      <p:sp>
        <p:nvSpPr>
          <p:cNvPr id="3" name="Content Placeholder 2"/>
          <p:cNvSpPr>
            <a:spLocks noGrp="1"/>
          </p:cNvSpPr>
          <p:nvPr>
            <p:ph sz="quarter" idx="1"/>
          </p:nvPr>
        </p:nvSpPr>
        <p:spPr>
          <a:xfrm>
            <a:off x="304800" y="1447800"/>
            <a:ext cx="8610600" cy="5410200"/>
          </a:xfrm>
        </p:spPr>
        <p:txBody>
          <a:bodyPr>
            <a:normAutofit lnSpcReduction="10000"/>
          </a:bodyPr>
          <a:lstStyle/>
          <a:p>
            <a:r>
              <a:rPr lang="en-US" sz="2800" dirty="0"/>
              <a:t>Every rational human activity needs well defined objectives. Business is no exception to this rule.</a:t>
            </a:r>
          </a:p>
          <a:p>
            <a:r>
              <a:rPr lang="en-US" sz="2800" u="sng" dirty="0"/>
              <a:t>Profit making, social recognition and business growth</a:t>
            </a:r>
            <a:r>
              <a:rPr lang="en-US" sz="2800" dirty="0"/>
              <a:t> are some universally accepted Business objectives .</a:t>
            </a:r>
          </a:p>
          <a:p>
            <a:r>
              <a:rPr lang="en-US" sz="2800" dirty="0" smtClean="0"/>
              <a:t>Objectives indicate the </a:t>
            </a:r>
            <a:r>
              <a:rPr lang="en-US" sz="2800" u="sng" dirty="0" smtClean="0"/>
              <a:t>destination</a:t>
            </a:r>
            <a:r>
              <a:rPr lang="en-US" sz="2800" dirty="0" smtClean="0"/>
              <a:t> towards which the business unit desires to move.</a:t>
            </a:r>
          </a:p>
          <a:p>
            <a:r>
              <a:rPr lang="en-US" sz="2800" dirty="0" smtClean="0"/>
              <a:t>Running a business unit without well defined objectives is like journey without fixed destination. </a:t>
            </a:r>
          </a:p>
          <a:p>
            <a:r>
              <a:rPr lang="en-US" sz="2800" dirty="0" smtClean="0"/>
              <a:t>On the other hand objectives means giving a </a:t>
            </a:r>
            <a:r>
              <a:rPr lang="en-US" sz="2800" u="sng" dirty="0" smtClean="0"/>
              <a:t>definite and clear direction</a:t>
            </a:r>
            <a:r>
              <a:rPr lang="en-US" sz="2800" dirty="0" smtClean="0"/>
              <a:t> to the activities of the organisation.</a:t>
            </a:r>
            <a:endParaRPr lang="en-US" sz="2800" dirty="0"/>
          </a:p>
        </p:txBody>
      </p:sp>
    </p:spTree>
    <p:extLst>
      <p:ext uri="{BB962C8B-B14F-4D97-AF65-F5344CB8AC3E}">
        <p14:creationId xmlns:p14="http://schemas.microsoft.com/office/powerpoint/2010/main" val="1073463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914400"/>
            <a:ext cx="8153400" cy="4876800"/>
          </a:xfrm>
        </p:spPr>
        <p:txBody>
          <a:bodyPr>
            <a:normAutofit fontScale="92500" lnSpcReduction="10000"/>
          </a:bodyPr>
          <a:lstStyle/>
          <a:p>
            <a:r>
              <a:rPr lang="en-US" dirty="0" smtClean="0"/>
              <a:t>Objectives are the </a:t>
            </a:r>
            <a:r>
              <a:rPr lang="en-US" u="sng" dirty="0" smtClean="0"/>
              <a:t>ends</a:t>
            </a:r>
            <a:r>
              <a:rPr lang="en-US" dirty="0" smtClean="0"/>
              <a:t> which a business unit desires to </a:t>
            </a:r>
            <a:r>
              <a:rPr lang="en-US" u="sng" dirty="0" smtClean="0"/>
              <a:t>achieve</a:t>
            </a:r>
            <a:r>
              <a:rPr lang="en-US" dirty="0" smtClean="0"/>
              <a:t>. They are </a:t>
            </a:r>
            <a:r>
              <a:rPr lang="en-US" u="sng" dirty="0" smtClean="0"/>
              <a:t>future destinations</a:t>
            </a:r>
            <a:r>
              <a:rPr lang="en-US" dirty="0" smtClean="0"/>
              <a:t> of an organisation. They act as </a:t>
            </a:r>
            <a:r>
              <a:rPr lang="en-US" u="sng" dirty="0" smtClean="0"/>
              <a:t>focal</a:t>
            </a:r>
            <a:r>
              <a:rPr lang="en-US" dirty="0" smtClean="0"/>
              <a:t> </a:t>
            </a:r>
            <a:r>
              <a:rPr lang="en-US" u="sng" dirty="0" smtClean="0"/>
              <a:t>points</a:t>
            </a:r>
            <a:r>
              <a:rPr lang="en-US" dirty="0" smtClean="0"/>
              <a:t> before the business enterprise.</a:t>
            </a:r>
          </a:p>
          <a:p>
            <a:r>
              <a:rPr lang="en-US" dirty="0" smtClean="0"/>
              <a:t>Objectives are normally decided by the </a:t>
            </a:r>
            <a:r>
              <a:rPr lang="en-US" u="sng" dirty="0" smtClean="0"/>
              <a:t>top management</a:t>
            </a:r>
            <a:r>
              <a:rPr lang="en-US" dirty="0" smtClean="0"/>
              <a:t> of the company. Lower level are too busy in routine business activities and do not have time to look after overall business objectives.</a:t>
            </a:r>
          </a:p>
          <a:p>
            <a:r>
              <a:rPr lang="en-US" dirty="0" smtClean="0"/>
              <a:t>Top management should </a:t>
            </a:r>
            <a:r>
              <a:rPr lang="en-US" u="sng" dirty="0" smtClean="0"/>
              <a:t>review</a:t>
            </a:r>
            <a:r>
              <a:rPr lang="en-US" dirty="0" smtClean="0"/>
              <a:t> the objectives periodically and give proper direction to the whole organisation in this regards.</a:t>
            </a:r>
          </a:p>
          <a:p>
            <a:r>
              <a:rPr lang="en-US" dirty="0" smtClean="0"/>
              <a:t>Objectives are </a:t>
            </a:r>
            <a:r>
              <a:rPr lang="en-US" u="sng" dirty="0" smtClean="0"/>
              <a:t>not stable</a:t>
            </a:r>
            <a:r>
              <a:rPr lang="en-US" dirty="0" smtClean="0"/>
              <a:t> over a long period. In fact they are redefined periodically as per the environmental changes.</a:t>
            </a:r>
            <a:endParaRPr lang="en-US" dirty="0"/>
          </a:p>
        </p:txBody>
      </p:sp>
    </p:spTree>
    <p:extLst>
      <p:ext uri="{BB962C8B-B14F-4D97-AF65-F5344CB8AC3E}">
        <p14:creationId xmlns:p14="http://schemas.microsoft.com/office/powerpoint/2010/main" val="3752285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sz="quarter" idx="1"/>
          </p:nvPr>
        </p:nvSpPr>
        <p:spPr>
          <a:xfrm>
            <a:off x="457200" y="1447800"/>
            <a:ext cx="8229600" cy="5181600"/>
          </a:xfrm>
        </p:spPr>
        <p:txBody>
          <a:bodyPr>
            <a:normAutofit/>
          </a:bodyPr>
          <a:lstStyle/>
          <a:p>
            <a:r>
              <a:rPr lang="en-US" dirty="0" smtClean="0"/>
              <a:t>Objectives are the ends towards which activities of any enterprise or department or project within it are aimed.</a:t>
            </a:r>
          </a:p>
          <a:p>
            <a:pPr marL="0" indent="0">
              <a:buNone/>
            </a:pPr>
            <a:endParaRPr lang="en-US" dirty="0" smtClean="0"/>
          </a:p>
          <a:p>
            <a:r>
              <a:rPr lang="en-US" dirty="0" smtClean="0"/>
              <a:t>Objectives are the goals, aims or purpose that organisations wish to achieve over varying period of time.</a:t>
            </a:r>
          </a:p>
          <a:p>
            <a:pPr marL="0" indent="0">
              <a:buNone/>
            </a:pPr>
            <a:endParaRPr lang="en-US" dirty="0" smtClean="0"/>
          </a:p>
          <a:p>
            <a:r>
              <a:rPr lang="en-US" dirty="0"/>
              <a:t>A specific result that </a:t>
            </a:r>
            <a:r>
              <a:rPr lang="en-US" dirty="0" smtClean="0"/>
              <a:t>an organisation aims </a:t>
            </a:r>
            <a:r>
              <a:rPr lang="en-US" dirty="0"/>
              <a:t>to achieve within a time frame and with available resources.</a:t>
            </a:r>
            <a:br>
              <a:rPr lang="en-US" dirty="0"/>
            </a:br>
            <a:r>
              <a:rPr lang="en-US" dirty="0"/>
              <a:t/>
            </a:r>
            <a:br>
              <a:rPr lang="en-US" dirty="0"/>
            </a:br>
            <a:endParaRPr lang="en-US" dirty="0"/>
          </a:p>
        </p:txBody>
      </p:sp>
    </p:spTree>
    <p:extLst>
      <p:ext uri="{BB962C8B-B14F-4D97-AF65-F5344CB8AC3E}">
        <p14:creationId xmlns:p14="http://schemas.microsoft.com/office/powerpoint/2010/main" val="3445195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848600" cy="1143000"/>
          </a:xfrm>
        </p:spPr>
        <p:txBody>
          <a:bodyPr>
            <a:normAutofit fontScale="90000"/>
          </a:bodyPr>
          <a:lstStyle/>
          <a:p>
            <a:r>
              <a:rPr lang="en-US" b="1" u="sng" dirty="0" smtClean="0"/>
              <a:t>Features/Characteristics of </a:t>
            </a:r>
            <a:br>
              <a:rPr lang="en-US" b="1" u="sng" dirty="0" smtClean="0"/>
            </a:br>
            <a:r>
              <a:rPr lang="en-US" b="1" u="sng" dirty="0" smtClean="0"/>
              <a:t>Business Objectives</a:t>
            </a:r>
            <a:endParaRPr lang="en-US" b="1" u="sng" dirty="0"/>
          </a:p>
        </p:txBody>
      </p:sp>
      <p:sp>
        <p:nvSpPr>
          <p:cNvPr id="3" name="Content Placeholder 2"/>
          <p:cNvSpPr>
            <a:spLocks noGrp="1"/>
          </p:cNvSpPr>
          <p:nvPr>
            <p:ph sz="quarter" idx="1"/>
          </p:nvPr>
        </p:nvSpPr>
        <p:spPr>
          <a:xfrm>
            <a:off x="914400" y="1752600"/>
            <a:ext cx="7772400" cy="4267200"/>
          </a:xfrm>
        </p:spPr>
        <p:txBody>
          <a:bodyPr>
            <a:noAutofit/>
          </a:bodyPr>
          <a:lstStyle/>
          <a:p>
            <a:pPr marL="514350" indent="-514350">
              <a:buFont typeface="+mj-lt"/>
              <a:buAutoNum type="arabicPeriod"/>
            </a:pPr>
            <a:r>
              <a:rPr lang="en-US" sz="2400" b="1" dirty="0" smtClean="0"/>
              <a:t>Lengthy Process</a:t>
            </a:r>
            <a:endParaRPr lang="en-US" sz="2400" b="1" dirty="0"/>
          </a:p>
          <a:p>
            <a:pPr marL="514350" indent="-514350">
              <a:buFont typeface="+mj-lt"/>
              <a:buAutoNum type="arabicPeriod"/>
            </a:pPr>
            <a:r>
              <a:rPr lang="en-US" sz="2400" b="1" dirty="0" smtClean="0"/>
              <a:t>Specific</a:t>
            </a:r>
          </a:p>
          <a:p>
            <a:pPr marL="514350" indent="-514350">
              <a:buFont typeface="+mj-lt"/>
              <a:buAutoNum type="arabicPeriod"/>
            </a:pPr>
            <a:r>
              <a:rPr lang="fr-FR" sz="2400" b="1" dirty="0" smtClean="0"/>
              <a:t>Challenging</a:t>
            </a:r>
          </a:p>
          <a:p>
            <a:pPr marL="514350" indent="-514350">
              <a:buFont typeface="+mj-lt"/>
              <a:buAutoNum type="arabicPeriod"/>
            </a:pPr>
            <a:r>
              <a:rPr lang="en-US" sz="2400" b="1" dirty="0"/>
              <a:t>Clear and easily understandable</a:t>
            </a:r>
          </a:p>
          <a:p>
            <a:pPr marL="514350" indent="-514350">
              <a:buFont typeface="+mj-lt"/>
              <a:buAutoNum type="arabicPeriod"/>
            </a:pPr>
            <a:r>
              <a:rPr lang="en-US" sz="2400" b="1" dirty="0" smtClean="0"/>
              <a:t>Time Frame</a:t>
            </a:r>
          </a:p>
          <a:p>
            <a:pPr marL="514350" indent="-514350">
              <a:buFont typeface="+mj-lt"/>
              <a:buAutoNum type="arabicPeriod"/>
            </a:pPr>
            <a:r>
              <a:rPr lang="en-US" sz="2400" b="1" dirty="0" smtClean="0"/>
              <a:t>Profitability </a:t>
            </a:r>
          </a:p>
          <a:p>
            <a:pPr marL="514350" indent="-514350">
              <a:buFont typeface="+mj-lt"/>
              <a:buAutoNum type="arabicPeriod"/>
            </a:pPr>
            <a:r>
              <a:rPr lang="en-US" sz="2400" b="1" dirty="0" smtClean="0"/>
              <a:t>Flexible </a:t>
            </a:r>
          </a:p>
          <a:p>
            <a:pPr marL="514350" indent="-514350">
              <a:buFont typeface="+mj-lt"/>
              <a:buAutoNum type="arabicPeriod"/>
            </a:pPr>
            <a:r>
              <a:rPr lang="en-US" sz="2400" b="1" dirty="0" smtClean="0"/>
              <a:t>Hierarchy of Objectives</a:t>
            </a:r>
          </a:p>
          <a:p>
            <a:pPr marL="514350" indent="-514350">
              <a:buFont typeface="+mj-lt"/>
              <a:buAutoNum type="arabicPeriod"/>
            </a:pPr>
            <a:r>
              <a:rPr lang="en-US" sz="2400" b="1" dirty="0" smtClean="0"/>
              <a:t>Qualitative and Quantitative</a:t>
            </a:r>
          </a:p>
          <a:p>
            <a:pPr marL="514350" indent="-514350">
              <a:buFont typeface="+mj-lt"/>
              <a:buAutoNum type="arabicPeriod"/>
            </a:pPr>
            <a:endParaRPr lang="en-US" sz="2400" b="1" dirty="0" smtClean="0"/>
          </a:p>
          <a:p>
            <a:pPr marL="0" indent="0">
              <a:buNone/>
            </a:pPr>
            <a:r>
              <a:rPr lang="en-US" sz="2400" dirty="0"/>
              <a:t/>
            </a:r>
            <a:br>
              <a:rPr lang="en-US" sz="2400" dirty="0"/>
            </a:br>
            <a:endParaRPr lang="en-US" sz="2400" dirty="0"/>
          </a:p>
        </p:txBody>
      </p:sp>
    </p:spTree>
    <p:extLst>
      <p:ext uri="{BB962C8B-B14F-4D97-AF65-F5344CB8AC3E}">
        <p14:creationId xmlns:p14="http://schemas.microsoft.com/office/powerpoint/2010/main" val="4277047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sz="3600" dirty="0" smtClean="0"/>
              <a:t>Chapter : 1</a:t>
            </a:r>
            <a:endParaRPr lang="en-US" sz="3600" dirty="0"/>
          </a:p>
        </p:txBody>
      </p:sp>
      <p:sp>
        <p:nvSpPr>
          <p:cNvPr id="4" name="Title 3"/>
          <p:cNvSpPr>
            <a:spLocks noGrp="1"/>
          </p:cNvSpPr>
          <p:nvPr>
            <p:ph type="ctrTitle"/>
          </p:nvPr>
        </p:nvSpPr>
        <p:spPr/>
        <p:txBody>
          <a:bodyPr>
            <a:normAutofit/>
          </a:bodyPr>
          <a:lstStyle/>
          <a:p>
            <a:r>
              <a:rPr lang="en-US" sz="6000" b="1" u="sng" dirty="0" smtClean="0"/>
              <a:t>Business Objectives</a:t>
            </a:r>
            <a:endParaRPr lang="en-US" sz="6000" b="1" u="sng" dirty="0"/>
          </a:p>
        </p:txBody>
      </p:sp>
    </p:spTree>
    <p:extLst>
      <p:ext uri="{BB962C8B-B14F-4D97-AF65-F5344CB8AC3E}">
        <p14:creationId xmlns:p14="http://schemas.microsoft.com/office/powerpoint/2010/main" val="1446857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Importance/Significance of Objectives in Business Management</a:t>
            </a:r>
            <a:endParaRPr lang="en-US" sz="3200" b="1" u="sng" dirty="0"/>
          </a:p>
        </p:txBody>
      </p:sp>
      <p:sp>
        <p:nvSpPr>
          <p:cNvPr id="3" name="Content Placeholder 2"/>
          <p:cNvSpPr>
            <a:spLocks noGrp="1"/>
          </p:cNvSpPr>
          <p:nvPr>
            <p:ph sz="quarter" idx="1"/>
          </p:nvPr>
        </p:nvSpPr>
        <p:spPr>
          <a:xfrm>
            <a:off x="533400" y="1447800"/>
            <a:ext cx="8153400" cy="5181600"/>
          </a:xfrm>
        </p:spPr>
        <p:txBody>
          <a:bodyPr>
            <a:normAutofit/>
          </a:bodyPr>
          <a:lstStyle/>
          <a:p>
            <a:r>
              <a:rPr lang="en-US" b="1" dirty="0" smtClean="0"/>
              <a:t>Objectives justify the existence : </a:t>
            </a:r>
          </a:p>
          <a:p>
            <a:pPr marL="0" indent="0">
              <a:buNone/>
            </a:pPr>
            <a:r>
              <a:rPr lang="en-US" dirty="0" smtClean="0"/>
              <a:t>Every enterprise needs its own objectives. The objectives offer social justification for its existence. A business enterprise lacks moral right to operate if there is nothing to achieve.</a:t>
            </a:r>
          </a:p>
          <a:p>
            <a:r>
              <a:rPr lang="en-US" b="1" dirty="0" smtClean="0"/>
              <a:t>Facilitates planning process : </a:t>
            </a:r>
          </a:p>
          <a:p>
            <a:pPr marL="0" indent="0">
              <a:buNone/>
            </a:pPr>
            <a:r>
              <a:rPr lang="en-US" dirty="0" smtClean="0"/>
              <a:t>Business objectives facilitates management process which includes planning, organising, staffing etc. Management which does not define its objectives would not know where it wants to go and will become a victim of confusion. Objectives facilitates planning process.</a:t>
            </a:r>
            <a:endParaRPr lang="en-US" dirty="0"/>
          </a:p>
        </p:txBody>
      </p:sp>
    </p:spTree>
    <p:extLst>
      <p:ext uri="{BB962C8B-B14F-4D97-AF65-F5344CB8AC3E}">
        <p14:creationId xmlns:p14="http://schemas.microsoft.com/office/powerpoint/2010/main" val="2649323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85800" y="1447800"/>
            <a:ext cx="8001000" cy="5029200"/>
          </a:xfrm>
        </p:spPr>
        <p:txBody>
          <a:bodyPr>
            <a:normAutofit lnSpcReduction="10000"/>
          </a:bodyPr>
          <a:lstStyle/>
          <a:p>
            <a:r>
              <a:rPr lang="en-US" b="1" dirty="0" smtClean="0"/>
              <a:t>Define relationship with its environment :</a:t>
            </a:r>
          </a:p>
          <a:p>
            <a:pPr marL="0" indent="0">
              <a:buNone/>
            </a:pPr>
            <a:r>
              <a:rPr lang="en-US" dirty="0" smtClean="0"/>
              <a:t>Objectives suggest what the organisation desires to achieve for its employees, customers and the society at large under the prevailing circumstances. Well defined objectives give convenience to the organisation and the outsiders also.</a:t>
            </a:r>
          </a:p>
          <a:p>
            <a:r>
              <a:rPr lang="en-US" b="1" dirty="0" smtClean="0"/>
              <a:t>Enable managers to work with confidence : </a:t>
            </a:r>
          </a:p>
          <a:p>
            <a:pPr marL="0" indent="0">
              <a:buNone/>
            </a:pPr>
            <a:r>
              <a:rPr lang="en-US" dirty="0" smtClean="0"/>
              <a:t>Objectives guide and motivate managers and thereby enable them to manage business activities with confidence. Managers set the objectives for them and also for the organisation and see that they are achieved within the fixed time limit.</a:t>
            </a:r>
          </a:p>
          <a:p>
            <a:endParaRPr lang="en-US" dirty="0" smtClean="0"/>
          </a:p>
          <a:p>
            <a:endParaRPr lang="en-US" dirty="0"/>
          </a:p>
        </p:txBody>
      </p:sp>
    </p:spTree>
    <p:extLst>
      <p:ext uri="{BB962C8B-B14F-4D97-AF65-F5344CB8AC3E}">
        <p14:creationId xmlns:p14="http://schemas.microsoft.com/office/powerpoint/2010/main" val="2796407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4876800"/>
          </a:xfrm>
        </p:spPr>
        <p:txBody>
          <a:bodyPr/>
          <a:lstStyle/>
          <a:p>
            <a:r>
              <a:rPr lang="en-US" b="1" dirty="0" smtClean="0"/>
              <a:t>Facilitates correct Decision making :</a:t>
            </a:r>
          </a:p>
          <a:p>
            <a:pPr marL="0" indent="0">
              <a:buNone/>
            </a:pPr>
            <a:r>
              <a:rPr lang="en-US" dirty="0" smtClean="0"/>
              <a:t>Objectives help to coordinate strategic decision making in the organisation. Decision making process becomes easy, quick and correct in the light of the objectives.</a:t>
            </a:r>
          </a:p>
          <a:p>
            <a:r>
              <a:rPr lang="en-US" b="1" dirty="0" smtClean="0"/>
              <a:t>Provides standard for performance appraisal :</a:t>
            </a:r>
          </a:p>
          <a:p>
            <a:pPr marL="0" indent="0">
              <a:buNone/>
            </a:pPr>
            <a:r>
              <a:rPr lang="en-US" dirty="0" smtClean="0"/>
              <a:t>Objectives state the targets to be achieved within a specific time limit. They can be used by judging actual performance. Objectives provide clear cut basis for evaluating the performance of an organisation.</a:t>
            </a:r>
            <a:endParaRPr lang="en-US" dirty="0"/>
          </a:p>
        </p:txBody>
      </p:sp>
    </p:spTree>
    <p:extLst>
      <p:ext uri="{BB962C8B-B14F-4D97-AF65-F5344CB8AC3E}">
        <p14:creationId xmlns:p14="http://schemas.microsoft.com/office/powerpoint/2010/main" val="851391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Brings uniformity in the activities of departments :</a:t>
            </a:r>
          </a:p>
          <a:p>
            <a:pPr marL="0" indent="0">
              <a:buNone/>
            </a:pPr>
            <a:r>
              <a:rPr lang="en-US" dirty="0" smtClean="0"/>
              <a:t>Objectives act as connecting link and bring integration in the activities of different departments such as production, sales, finance etc. Broad objectives are divided into smaller parts and made applicable to different departments. This ensures coordination and uniformity in the working of different departments.</a:t>
            </a:r>
          </a:p>
          <a:p>
            <a:endParaRPr lang="en-US" dirty="0"/>
          </a:p>
        </p:txBody>
      </p:sp>
    </p:spTree>
    <p:extLst>
      <p:ext uri="{BB962C8B-B14F-4D97-AF65-F5344CB8AC3E}">
        <p14:creationId xmlns:p14="http://schemas.microsoft.com/office/powerpoint/2010/main" val="877870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2" y="762000"/>
            <a:ext cx="7964487" cy="1552575"/>
          </a:xfrm>
        </p:spPr>
        <p:txBody>
          <a:bodyPr/>
          <a:lstStyle/>
          <a:p>
            <a:r>
              <a:rPr lang="en-US" dirty="0" smtClean="0"/>
              <a:t>Threefold / Organic / Basic </a:t>
            </a:r>
            <a:r>
              <a:rPr lang="en-US" dirty="0"/>
              <a:t>Objectives of Business</a:t>
            </a:r>
            <a:endParaRPr lang="en-US" b="1" dirty="0"/>
          </a:p>
        </p:txBody>
      </p:sp>
    </p:spTree>
    <p:extLst>
      <p:ext uri="{BB962C8B-B14F-4D97-AF65-F5344CB8AC3E}">
        <p14:creationId xmlns:p14="http://schemas.microsoft.com/office/powerpoint/2010/main" val="3646892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Organic/ Threefold /Basic Objectives of Business</a:t>
            </a:r>
            <a:endParaRPr lang="en-US" dirty="0"/>
          </a:p>
        </p:txBody>
      </p:sp>
      <p:sp>
        <p:nvSpPr>
          <p:cNvPr id="3" name="Content Placeholder 2"/>
          <p:cNvSpPr>
            <a:spLocks noGrp="1"/>
          </p:cNvSpPr>
          <p:nvPr>
            <p:ph sz="quarter" idx="1"/>
          </p:nvPr>
        </p:nvSpPr>
        <p:spPr/>
        <p:txBody>
          <a:bodyPr/>
          <a:lstStyle/>
          <a:p>
            <a:pPr marL="0" indent="0">
              <a:buNone/>
            </a:pPr>
            <a:r>
              <a:rPr lang="en-US" dirty="0" smtClean="0"/>
              <a:t>A business unit has to give attention to 3 basic objectives.</a:t>
            </a:r>
          </a:p>
          <a:p>
            <a:pPr marL="514350" indent="-514350">
              <a:buFont typeface="+mj-lt"/>
              <a:buAutoNum type="arabicPeriod"/>
            </a:pPr>
            <a:r>
              <a:rPr lang="en-US" dirty="0" smtClean="0"/>
              <a:t>Survival</a:t>
            </a:r>
          </a:p>
          <a:p>
            <a:pPr marL="514350" indent="-514350">
              <a:buFont typeface="+mj-lt"/>
              <a:buAutoNum type="arabicPeriod"/>
            </a:pPr>
            <a:r>
              <a:rPr lang="en-US" dirty="0" smtClean="0"/>
              <a:t>Growth</a:t>
            </a:r>
          </a:p>
          <a:p>
            <a:pPr marL="514350" indent="-514350">
              <a:buFont typeface="+mj-lt"/>
              <a:buAutoNum type="arabicPeriod"/>
            </a:pPr>
            <a:r>
              <a:rPr lang="en-US" smtClean="0"/>
              <a:t>Recognition / Image</a:t>
            </a:r>
            <a:endParaRPr lang="en-US" dirty="0" smtClean="0"/>
          </a:p>
          <a:p>
            <a:endParaRPr lang="en-US" dirty="0"/>
          </a:p>
        </p:txBody>
      </p:sp>
    </p:spTree>
    <p:extLst>
      <p:ext uri="{BB962C8B-B14F-4D97-AF65-F5344CB8AC3E}">
        <p14:creationId xmlns:p14="http://schemas.microsoft.com/office/powerpoint/2010/main" val="651837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143000"/>
          </a:xfrm>
        </p:spPr>
        <p:txBody>
          <a:bodyPr/>
          <a:lstStyle/>
          <a:p>
            <a:r>
              <a:rPr lang="en-US" b="1" u="sng" dirty="0" smtClean="0"/>
              <a:t>Survival </a:t>
            </a:r>
            <a:endParaRPr lang="en-US" b="1" u="sng" dirty="0"/>
          </a:p>
        </p:txBody>
      </p:sp>
      <p:sp>
        <p:nvSpPr>
          <p:cNvPr id="3" name="Content Placeholder 2"/>
          <p:cNvSpPr>
            <a:spLocks noGrp="1"/>
          </p:cNvSpPr>
          <p:nvPr>
            <p:ph sz="quarter" idx="1"/>
          </p:nvPr>
        </p:nvSpPr>
        <p:spPr>
          <a:xfrm>
            <a:off x="457200" y="1295400"/>
            <a:ext cx="8458200" cy="5257800"/>
          </a:xfrm>
        </p:spPr>
        <p:txBody>
          <a:bodyPr>
            <a:normAutofit fontScale="85000" lnSpcReduction="10000"/>
          </a:bodyPr>
          <a:lstStyle/>
          <a:p>
            <a:r>
              <a:rPr lang="en-US" dirty="0" smtClean="0"/>
              <a:t>Survival in the business is the </a:t>
            </a:r>
            <a:r>
              <a:rPr lang="en-US" u="sng" dirty="0" smtClean="0"/>
              <a:t>basic objective </a:t>
            </a:r>
            <a:r>
              <a:rPr lang="en-US" dirty="0" smtClean="0"/>
              <a:t>of a business unit. </a:t>
            </a:r>
          </a:p>
          <a:p>
            <a:r>
              <a:rPr lang="en-US" dirty="0" smtClean="0"/>
              <a:t>It is classified as </a:t>
            </a:r>
            <a:r>
              <a:rPr lang="en-US" u="sng" dirty="0" smtClean="0"/>
              <a:t>organic/primary objective</a:t>
            </a:r>
            <a:r>
              <a:rPr lang="en-US" dirty="0" smtClean="0"/>
              <a:t> of business.</a:t>
            </a:r>
          </a:p>
          <a:p>
            <a:r>
              <a:rPr lang="en-US" dirty="0" smtClean="0"/>
              <a:t>Survival comes </a:t>
            </a:r>
            <a:r>
              <a:rPr lang="en-US" u="sng" dirty="0" smtClean="0"/>
              <a:t>first</a:t>
            </a:r>
            <a:r>
              <a:rPr lang="en-US" dirty="0" smtClean="0"/>
              <a:t> and profit comes next. </a:t>
            </a:r>
          </a:p>
          <a:p>
            <a:r>
              <a:rPr lang="en-US" dirty="0" smtClean="0"/>
              <a:t>Other objectives can be thought of only if the business unit stands independently in the market.</a:t>
            </a:r>
          </a:p>
          <a:p>
            <a:r>
              <a:rPr lang="en-US" dirty="0" smtClean="0"/>
              <a:t>No company can take its </a:t>
            </a:r>
            <a:r>
              <a:rPr lang="en-US" u="sng" dirty="0" smtClean="0"/>
              <a:t>survival for granted  </a:t>
            </a:r>
            <a:r>
              <a:rPr lang="en-US" dirty="0" smtClean="0"/>
              <a:t>in the present complex and highly competitive business environment. </a:t>
            </a:r>
          </a:p>
          <a:p>
            <a:r>
              <a:rPr lang="en-US" dirty="0" smtClean="0"/>
              <a:t>Constant monitoring of the business situation and strategic planning are necessary for survival in the competitive business environment. </a:t>
            </a:r>
          </a:p>
          <a:p>
            <a:r>
              <a:rPr lang="en-US" dirty="0" smtClean="0"/>
              <a:t>For survival, full utilization of available resources, adjustment with the environmental forces, enhancing competitive capacity and securing support of various social groups are necessary.</a:t>
            </a:r>
          </a:p>
          <a:p>
            <a:r>
              <a:rPr lang="en-US" b="1" dirty="0" smtClean="0"/>
              <a:t>Profit And Survival </a:t>
            </a:r>
            <a:r>
              <a:rPr lang="en-US" dirty="0" smtClean="0"/>
              <a:t>are supplementary, as survival in business is just not possible without earning profits.</a:t>
            </a:r>
            <a:endParaRPr lang="en-US" dirty="0"/>
          </a:p>
        </p:txBody>
      </p:sp>
    </p:spTree>
    <p:extLst>
      <p:ext uri="{BB962C8B-B14F-4D97-AF65-F5344CB8AC3E}">
        <p14:creationId xmlns:p14="http://schemas.microsoft.com/office/powerpoint/2010/main" val="19440513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Growth </a:t>
            </a:r>
            <a:endParaRPr lang="en-US" b="1" u="sng" dirty="0"/>
          </a:p>
        </p:txBody>
      </p:sp>
      <p:sp>
        <p:nvSpPr>
          <p:cNvPr id="3" name="Content Placeholder 2"/>
          <p:cNvSpPr>
            <a:spLocks noGrp="1"/>
          </p:cNvSpPr>
          <p:nvPr>
            <p:ph sz="quarter" idx="1"/>
          </p:nvPr>
        </p:nvSpPr>
        <p:spPr>
          <a:xfrm>
            <a:off x="533400" y="1447800"/>
            <a:ext cx="8153400" cy="5029200"/>
          </a:xfrm>
        </p:spPr>
        <p:txBody>
          <a:bodyPr>
            <a:normAutofit fontScale="92500" lnSpcReduction="10000"/>
          </a:bodyPr>
          <a:lstStyle/>
          <a:p>
            <a:r>
              <a:rPr lang="en-US" dirty="0" smtClean="0"/>
              <a:t>Growth is the second major business objective. It is next to survival as a business unit can go for expansion only when it gets adequate stability. </a:t>
            </a:r>
          </a:p>
          <a:p>
            <a:r>
              <a:rPr lang="en-US" dirty="0" smtClean="0"/>
              <a:t>Growth means expansion of business activities by introducing new products, new plants, expansion of marketing activities, diversification in new areas, foreign collaboration, takeovers etc.</a:t>
            </a:r>
          </a:p>
          <a:p>
            <a:r>
              <a:rPr lang="en-US" dirty="0" smtClean="0"/>
              <a:t>A business unit can have expansion only when its survival base is sound. Survival is essential for growth.</a:t>
            </a:r>
          </a:p>
          <a:p>
            <a:r>
              <a:rPr lang="en-US" dirty="0" smtClean="0"/>
              <a:t>Expansion and growth bring more profit, more business and popularity to a business unit.</a:t>
            </a:r>
          </a:p>
          <a:p>
            <a:r>
              <a:rPr lang="en-US" dirty="0" smtClean="0"/>
              <a:t>Long term planning is necessary for orderly and multi dimensional growth of an enterprise.</a:t>
            </a:r>
          </a:p>
          <a:p>
            <a:endParaRPr lang="en-US" dirty="0"/>
          </a:p>
        </p:txBody>
      </p:sp>
    </p:spTree>
    <p:extLst>
      <p:ext uri="{BB962C8B-B14F-4D97-AF65-F5344CB8AC3E}">
        <p14:creationId xmlns:p14="http://schemas.microsoft.com/office/powerpoint/2010/main" val="2329553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Recognition /Image/ Prestige</a:t>
            </a:r>
            <a:endParaRPr lang="en-US" b="1" u="sng" dirty="0"/>
          </a:p>
        </p:txBody>
      </p:sp>
      <p:sp>
        <p:nvSpPr>
          <p:cNvPr id="3" name="Content Placeholder 2"/>
          <p:cNvSpPr>
            <a:spLocks noGrp="1"/>
          </p:cNvSpPr>
          <p:nvPr>
            <p:ph sz="quarter" idx="1"/>
          </p:nvPr>
        </p:nvSpPr>
        <p:spPr>
          <a:xfrm>
            <a:off x="533400" y="1447800"/>
            <a:ext cx="8153400" cy="5257800"/>
          </a:xfrm>
        </p:spPr>
        <p:txBody>
          <a:bodyPr>
            <a:normAutofit fontScale="77500" lnSpcReduction="20000"/>
          </a:bodyPr>
          <a:lstStyle/>
          <a:p>
            <a:r>
              <a:rPr lang="en-US" dirty="0" smtClean="0"/>
              <a:t>A business unit desires to have social recognition i.e. market reputation. This objective can be described as favourable image building of the enterprise among consumers and other social groups.</a:t>
            </a:r>
          </a:p>
          <a:p>
            <a:r>
              <a:rPr lang="en-US" dirty="0" smtClean="0"/>
              <a:t>After securing stable survival and growth  an enterprise will like to give attention to image building and market standing. </a:t>
            </a:r>
          </a:p>
          <a:p>
            <a:r>
              <a:rPr lang="en-US" dirty="0" smtClean="0"/>
              <a:t>This can be done by sponsoring sports, cultural activities, educational project and so on. </a:t>
            </a:r>
          </a:p>
          <a:p>
            <a:r>
              <a:rPr lang="en-US" dirty="0" smtClean="0"/>
              <a:t>The basic purpose is to have a good public image.</a:t>
            </a:r>
          </a:p>
          <a:p>
            <a:r>
              <a:rPr lang="en-US" dirty="0" smtClean="0"/>
              <a:t>The enteprise feels that others should have confidence on the company and treat it as an honest and consumer friendly company. </a:t>
            </a:r>
          </a:p>
          <a:p>
            <a:r>
              <a:rPr lang="en-US" dirty="0" smtClean="0"/>
              <a:t>Prestige generally comes due to standard quality of its products, regularity in their supply, reasonable prices and satisfactory service to consumers. </a:t>
            </a:r>
          </a:p>
          <a:p>
            <a:r>
              <a:rPr lang="en-US" dirty="0" smtClean="0"/>
              <a:t>Recognition indicates public confidence on an enterprise. Such recognition is only possible after a long period of useful service to the society.</a:t>
            </a:r>
            <a:endParaRPr lang="en-US" dirty="0"/>
          </a:p>
        </p:txBody>
      </p:sp>
    </p:spTree>
    <p:extLst>
      <p:ext uri="{BB962C8B-B14F-4D97-AF65-F5344CB8AC3E}">
        <p14:creationId xmlns:p14="http://schemas.microsoft.com/office/powerpoint/2010/main" val="1259384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Steps in formulating Business Objectives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907578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endParaRPr lang="en-US" dirty="0"/>
          </a:p>
        </p:txBody>
      </p:sp>
      <p:sp>
        <p:nvSpPr>
          <p:cNvPr id="3" name="Content Placeholder 2"/>
          <p:cNvSpPr>
            <a:spLocks noGrp="1"/>
          </p:cNvSpPr>
          <p:nvPr>
            <p:ph sz="quarter" idx="1"/>
          </p:nvPr>
        </p:nvSpPr>
        <p:spPr>
          <a:xfrm>
            <a:off x="457200" y="1447800"/>
            <a:ext cx="8458200" cy="5257800"/>
          </a:xfrm>
        </p:spPr>
        <p:txBody>
          <a:bodyPr>
            <a:normAutofit/>
          </a:bodyPr>
          <a:lstStyle/>
          <a:p>
            <a:r>
              <a:rPr lang="en-US" dirty="0" smtClean="0"/>
              <a:t>Business is a generic term which comprises of all primary and ancillary activities which are involved in the production and distribution of goods and services.</a:t>
            </a:r>
          </a:p>
          <a:p>
            <a:r>
              <a:rPr lang="en-US" dirty="0" smtClean="0"/>
              <a:t>The term business has varied interpretations. For a </a:t>
            </a:r>
            <a:r>
              <a:rPr lang="en-US" u="sng" dirty="0" smtClean="0"/>
              <a:t>consumer</a:t>
            </a:r>
            <a:r>
              <a:rPr lang="en-US" dirty="0" smtClean="0"/>
              <a:t>, business is supply of goods and services required for daily life. For the </a:t>
            </a:r>
            <a:r>
              <a:rPr lang="en-US" u="sng" dirty="0" smtClean="0"/>
              <a:t>government</a:t>
            </a:r>
            <a:r>
              <a:rPr lang="en-US" dirty="0" smtClean="0"/>
              <a:t> , business is an important source of revenue. For </a:t>
            </a:r>
            <a:r>
              <a:rPr lang="en-US" u="sng" dirty="0" smtClean="0"/>
              <a:t>environmentalist</a:t>
            </a:r>
            <a:r>
              <a:rPr lang="en-US" dirty="0" smtClean="0"/>
              <a:t> business is responsible for pollution.</a:t>
            </a:r>
          </a:p>
          <a:p>
            <a:r>
              <a:rPr lang="en-US" dirty="0" smtClean="0"/>
              <a:t>Basically all socially desired economic activities adopted to </a:t>
            </a:r>
            <a:r>
              <a:rPr lang="en-US" u="sng" dirty="0" smtClean="0"/>
              <a:t>earn profit</a:t>
            </a:r>
            <a:r>
              <a:rPr lang="en-US" dirty="0" smtClean="0"/>
              <a:t> can be defined as ‘Business’.</a:t>
            </a:r>
          </a:p>
          <a:p>
            <a:endParaRPr lang="en-US" dirty="0"/>
          </a:p>
        </p:txBody>
      </p:sp>
    </p:spTree>
    <p:extLst>
      <p:ext uri="{BB962C8B-B14F-4D97-AF65-F5344CB8AC3E}">
        <p14:creationId xmlns:p14="http://schemas.microsoft.com/office/powerpoint/2010/main" val="432581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Consider Environmental Factors</a:t>
            </a:r>
          </a:p>
          <a:p>
            <a:pPr marL="514350" indent="-514350">
              <a:buFont typeface="+mj-lt"/>
              <a:buAutoNum type="arabicPeriod"/>
            </a:pPr>
            <a:r>
              <a:rPr lang="en-US" dirty="0" smtClean="0"/>
              <a:t>Consider resources of the enterprises</a:t>
            </a:r>
          </a:p>
          <a:p>
            <a:pPr marL="514350" indent="-514350">
              <a:buFont typeface="+mj-lt"/>
              <a:buAutoNum type="arabicPeriod"/>
            </a:pPr>
            <a:r>
              <a:rPr lang="en-US" dirty="0" smtClean="0"/>
              <a:t>Consider individual dominance</a:t>
            </a:r>
          </a:p>
          <a:p>
            <a:pPr marL="514350" indent="-514350">
              <a:buFont typeface="+mj-lt"/>
              <a:buAutoNum type="arabicPeriod"/>
            </a:pPr>
            <a:r>
              <a:rPr lang="en-US" dirty="0" smtClean="0"/>
              <a:t>Consider value system</a:t>
            </a:r>
          </a:p>
          <a:p>
            <a:pPr marL="514350" indent="-514350">
              <a:buFont typeface="+mj-lt"/>
              <a:buAutoNum type="arabicPeriod"/>
            </a:pPr>
            <a:r>
              <a:rPr lang="en-US" dirty="0" smtClean="0"/>
              <a:t>Consider past objectives</a:t>
            </a:r>
          </a:p>
          <a:p>
            <a:pPr marL="514350" indent="-514350">
              <a:buFont typeface="+mj-lt"/>
              <a:buAutoNum type="arabicPeriod"/>
            </a:pPr>
            <a:r>
              <a:rPr lang="en-US" dirty="0" smtClean="0"/>
              <a:t>Determine final objectives</a:t>
            </a:r>
            <a:endParaRPr lang="en-US" dirty="0"/>
          </a:p>
        </p:txBody>
      </p:sp>
    </p:spTree>
    <p:extLst>
      <p:ext uri="{BB962C8B-B14F-4D97-AF65-F5344CB8AC3E}">
        <p14:creationId xmlns:p14="http://schemas.microsoft.com/office/powerpoint/2010/main" val="1069007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noAutofit/>
          </a:bodyPr>
          <a:lstStyle/>
          <a:p>
            <a:r>
              <a:rPr lang="en-US" sz="4400" dirty="0" smtClean="0"/>
              <a:t>D</a:t>
            </a:r>
            <a:r>
              <a:rPr sz="4400" smtClean="0"/>
              <a:t>ynamics of Business &amp; its Environment</a:t>
            </a:r>
            <a:endParaRPr lang="en-US" sz="4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a:t>
            </a:r>
            <a:endParaRPr lang="en-US" dirty="0"/>
          </a:p>
        </p:txBody>
      </p:sp>
      <p:sp>
        <p:nvSpPr>
          <p:cNvPr id="3" name="Content Placeholder 2"/>
          <p:cNvSpPr>
            <a:spLocks noGrp="1"/>
          </p:cNvSpPr>
          <p:nvPr>
            <p:ph sz="quarter" idx="1"/>
          </p:nvPr>
        </p:nvSpPr>
        <p:spPr>
          <a:xfrm>
            <a:off x="457200" y="2057400"/>
            <a:ext cx="8229600" cy="4419600"/>
          </a:xfrm>
        </p:spPr>
        <p:txBody>
          <a:bodyPr>
            <a:normAutofit/>
          </a:bodyPr>
          <a:lstStyle/>
          <a:p>
            <a:r>
              <a:rPr lang="en-US" dirty="0"/>
              <a:t>The word Environment is derived from the French word “Environ” which means “surrounding”. </a:t>
            </a:r>
            <a:endParaRPr lang="en-US" dirty="0" smtClean="0"/>
          </a:p>
          <a:p>
            <a:r>
              <a:rPr lang="en-US" dirty="0" smtClean="0"/>
              <a:t>Environment means the surrounding within which someone or something exists. </a:t>
            </a:r>
          </a:p>
          <a:p>
            <a:r>
              <a:rPr lang="en-US" dirty="0" smtClean="0"/>
              <a:t>It is like the climate or culture which surrounds us. </a:t>
            </a:r>
          </a:p>
          <a:p>
            <a:r>
              <a:rPr lang="en-US" dirty="0" smtClean="0"/>
              <a:t>Man and his environment are closely connected and related.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Business Environment</a:t>
            </a:r>
            <a:endParaRPr lang="en-US" b="1" u="sng" dirty="0"/>
          </a:p>
        </p:txBody>
      </p:sp>
      <p:sp>
        <p:nvSpPr>
          <p:cNvPr id="3" name="Content Placeholder 2"/>
          <p:cNvSpPr>
            <a:spLocks noGrp="1"/>
          </p:cNvSpPr>
          <p:nvPr>
            <p:ph sz="quarter" idx="1"/>
          </p:nvPr>
        </p:nvSpPr>
        <p:spPr>
          <a:xfrm>
            <a:off x="533400" y="1828800"/>
            <a:ext cx="8153400" cy="4191000"/>
          </a:xfrm>
        </p:spPr>
        <p:txBody>
          <a:bodyPr>
            <a:normAutofit fontScale="92500" lnSpcReduction="10000"/>
          </a:bodyPr>
          <a:lstStyle/>
          <a:p>
            <a:r>
              <a:rPr lang="en-US" sz="2800" dirty="0"/>
              <a:t>A</a:t>
            </a:r>
            <a:r>
              <a:rPr lang="en-US" sz="2800" b="1" dirty="0"/>
              <a:t> </a:t>
            </a:r>
            <a:r>
              <a:rPr lang="en-US" sz="2800" dirty="0"/>
              <a:t>business organisation does not exist in a vacuum. </a:t>
            </a:r>
          </a:p>
          <a:p>
            <a:r>
              <a:rPr lang="en-US" sz="2800" dirty="0"/>
              <a:t>It is in fact dependent on the </a:t>
            </a:r>
            <a:r>
              <a:rPr lang="en-US" sz="2800" dirty="0" smtClean="0"/>
              <a:t>environment</a:t>
            </a:r>
            <a:r>
              <a:rPr lang="en-US" sz="2800" dirty="0"/>
              <a:t>. </a:t>
            </a:r>
          </a:p>
          <a:p>
            <a:r>
              <a:rPr lang="en-US" sz="2800" dirty="0"/>
              <a:t>For </a:t>
            </a:r>
            <a:r>
              <a:rPr lang="en-US" sz="2800" u="sng" dirty="0"/>
              <a:t>efficient and rational decision making </a:t>
            </a:r>
            <a:r>
              <a:rPr lang="en-US" sz="2800" dirty="0"/>
              <a:t>a business organisation must understand its relationship with its environment.</a:t>
            </a:r>
            <a:r>
              <a:rPr lang="en-US" sz="2800" b="1" dirty="0"/>
              <a:t> </a:t>
            </a:r>
          </a:p>
          <a:p>
            <a:r>
              <a:rPr lang="en-US" sz="2800" dirty="0"/>
              <a:t>Business has to operate within the situation created by the environmental factors/forces. It has to </a:t>
            </a:r>
            <a:r>
              <a:rPr lang="en-US" sz="2800" u="sng" dirty="0"/>
              <a:t>adjust its activities</a:t>
            </a:r>
            <a:r>
              <a:rPr lang="en-US" sz="2800" dirty="0"/>
              <a:t> as per the environmental changes. </a:t>
            </a:r>
          </a:p>
          <a:p>
            <a:r>
              <a:rPr lang="en-US" sz="2800" dirty="0"/>
              <a:t>Such adjustability is essential for </a:t>
            </a:r>
            <a:r>
              <a:rPr lang="en-US" sz="2800" u="sng" dirty="0"/>
              <a:t>survival and growth</a:t>
            </a:r>
            <a:r>
              <a:rPr lang="en-US" sz="2800" dirty="0"/>
              <a:t> of business.</a:t>
            </a:r>
          </a:p>
          <a:p>
            <a:endParaRPr lang="en-US" dirty="0"/>
          </a:p>
        </p:txBody>
      </p:sp>
    </p:spTree>
    <p:extLst>
      <p:ext uri="{BB962C8B-B14F-4D97-AF65-F5344CB8AC3E}">
        <p14:creationId xmlns:p14="http://schemas.microsoft.com/office/powerpoint/2010/main" val="6087169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295400"/>
            <a:ext cx="8534400" cy="5105400"/>
          </a:xfrm>
        </p:spPr>
        <p:txBody>
          <a:bodyPr>
            <a:noAutofit/>
          </a:bodyPr>
          <a:lstStyle/>
          <a:p>
            <a:r>
              <a:rPr lang="en-US" sz="2400" dirty="0" smtClean="0"/>
              <a:t>Business </a:t>
            </a:r>
            <a:r>
              <a:rPr lang="en-US" sz="2400" dirty="0" smtClean="0"/>
              <a:t>environment may offer </a:t>
            </a:r>
            <a:r>
              <a:rPr lang="en-US" sz="2400" u="sng" dirty="0" smtClean="0"/>
              <a:t>opportunities</a:t>
            </a:r>
            <a:r>
              <a:rPr lang="en-US" sz="2400" dirty="0" smtClean="0"/>
              <a:t> for the firm or </a:t>
            </a:r>
            <a:r>
              <a:rPr lang="en-US" sz="2400" u="sng" dirty="0" smtClean="0"/>
              <a:t>threats</a:t>
            </a:r>
            <a:r>
              <a:rPr lang="en-US" sz="2400" dirty="0" smtClean="0"/>
              <a:t> to the firm. </a:t>
            </a:r>
            <a:endParaRPr lang="en-US" sz="2400" dirty="0" smtClean="0"/>
          </a:p>
          <a:p>
            <a:r>
              <a:rPr lang="en-US" sz="2400" dirty="0"/>
              <a:t>The changing needs of customers and new innovations in the market are a part of the business environment. The challenge for businesses in this technological era is not to enter the market but to </a:t>
            </a:r>
            <a:r>
              <a:rPr lang="en-US" sz="2400" u="sng" dirty="0"/>
              <a:t>survive</a:t>
            </a:r>
            <a:r>
              <a:rPr lang="en-US" sz="2400" dirty="0"/>
              <a:t> in the market. </a:t>
            </a:r>
            <a:r>
              <a:rPr lang="en-US" sz="2400" i="1" dirty="0"/>
              <a:t>To survive in the market means to </a:t>
            </a:r>
            <a:r>
              <a:rPr lang="en-US" sz="2400" i="1" u="sng" dirty="0"/>
              <a:t>adapt</a:t>
            </a:r>
            <a:r>
              <a:rPr lang="en-US" sz="2400" i="1" dirty="0"/>
              <a:t> to the changes</a:t>
            </a:r>
            <a:r>
              <a:rPr lang="en-US" sz="2400" dirty="0"/>
              <a:t> as fast as possible. </a:t>
            </a:r>
            <a:r>
              <a:rPr lang="en-US" sz="2400" i="1" dirty="0"/>
              <a:t>To adapt to the changes means to be </a:t>
            </a:r>
            <a:r>
              <a:rPr lang="en-US" sz="2400" i="1" u="sng" dirty="0"/>
              <a:t>aware</a:t>
            </a:r>
            <a:r>
              <a:rPr lang="en-US" sz="2400" i="1" dirty="0"/>
              <a:t> of the business environment</a:t>
            </a:r>
            <a:r>
              <a:rPr lang="en-US" sz="2400" dirty="0" smtClean="0"/>
              <a:t>.</a:t>
            </a:r>
            <a:r>
              <a:rPr lang="en-US" sz="2400" dirty="0"/>
              <a:t> </a:t>
            </a:r>
            <a:endParaRPr lang="en-US" sz="2400" dirty="0" smtClean="0"/>
          </a:p>
          <a:p>
            <a:r>
              <a:rPr lang="en-US" sz="2400" dirty="0" smtClean="0"/>
              <a:t>A </a:t>
            </a:r>
            <a:r>
              <a:rPr lang="en-US" sz="2400" dirty="0"/>
              <a:t>business firm is an </a:t>
            </a:r>
            <a:r>
              <a:rPr lang="en-US" sz="2400" u="sng" dirty="0"/>
              <a:t>open system </a:t>
            </a:r>
            <a:r>
              <a:rPr lang="en-US" sz="2400" dirty="0"/>
              <a:t>and it affects and is affected by outside events and factors which make up the </a:t>
            </a:r>
            <a:r>
              <a:rPr lang="en-US" sz="2400" u="sng" dirty="0"/>
              <a:t>external environment</a:t>
            </a:r>
            <a:r>
              <a:rPr lang="en-US" sz="2400" dirty="0"/>
              <a:t>. </a:t>
            </a:r>
          </a:p>
          <a:p>
            <a:endParaRPr lang="en-US" sz="2400" dirty="0" smtClean="0"/>
          </a:p>
          <a:p>
            <a:endParaRPr lang="en-US" sz="24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447800"/>
            <a:ext cx="8458200" cy="4572000"/>
          </a:xfrm>
        </p:spPr>
        <p:txBody>
          <a:bodyPr/>
          <a:lstStyle/>
          <a:p>
            <a:r>
              <a:rPr lang="en-US" sz="2800" dirty="0"/>
              <a:t>A business firm is also affected by a number of </a:t>
            </a:r>
            <a:r>
              <a:rPr lang="en-US" sz="2800" u="sng" dirty="0"/>
              <a:t>internal factors</a:t>
            </a:r>
            <a:r>
              <a:rPr lang="en-US" sz="2800" dirty="0"/>
              <a:t>, which are forces inside the business organisation. </a:t>
            </a:r>
          </a:p>
          <a:p>
            <a:r>
              <a:rPr lang="en-US" sz="2800" dirty="0"/>
              <a:t>While the policy makers and the managers at the top level are concerned with the </a:t>
            </a:r>
            <a:r>
              <a:rPr lang="en-US" sz="2800" u="sng" dirty="0"/>
              <a:t>external environment</a:t>
            </a:r>
            <a:r>
              <a:rPr lang="en-US" sz="2800" dirty="0"/>
              <a:t>, the middle level and lower level management are more concerned with the </a:t>
            </a:r>
            <a:r>
              <a:rPr lang="en-US" sz="2800" u="sng" dirty="0"/>
              <a:t>internal environment</a:t>
            </a:r>
            <a:r>
              <a:rPr lang="en-US" sz="2800" b="1" dirty="0"/>
              <a:t>.</a:t>
            </a:r>
            <a:endParaRPr lang="en-US" sz="2800" dirty="0"/>
          </a:p>
          <a:p>
            <a:pPr marL="0" indent="0">
              <a:buNone/>
            </a:pPr>
            <a:endParaRPr lang="en-US" dirty="0"/>
          </a:p>
        </p:txBody>
      </p:sp>
    </p:spTree>
    <p:extLst>
      <p:ext uri="{BB962C8B-B14F-4D97-AF65-F5344CB8AC3E}">
        <p14:creationId xmlns:p14="http://schemas.microsoft.com/office/powerpoint/2010/main" val="2765836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a:xfrm>
            <a:off x="609600" y="1752600"/>
            <a:ext cx="8305800" cy="4267200"/>
          </a:xfrm>
        </p:spPr>
        <p:txBody>
          <a:bodyPr/>
          <a:lstStyle/>
          <a:p>
            <a:r>
              <a:rPr lang="en-US" dirty="0" smtClean="0"/>
              <a:t>The combination of internal and external factors that influence a company's operating situation.</a:t>
            </a:r>
          </a:p>
          <a:p>
            <a:r>
              <a:rPr lang="en-US" dirty="0" smtClean="0"/>
              <a:t>The total of all things external to firms and individuals, which affect their organisation and operations.</a:t>
            </a:r>
          </a:p>
          <a:p>
            <a:r>
              <a:rPr lang="en-US" dirty="0" smtClean="0"/>
              <a:t>The aggregate of all conditions, events and influences that surround and affect it.</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1143000"/>
          </a:xfrm>
        </p:spPr>
        <p:txBody>
          <a:bodyPr>
            <a:normAutofit/>
          </a:bodyPr>
          <a:lstStyle/>
          <a:p>
            <a:r>
              <a:rPr lang="en-US" sz="3200" b="1" u="sng" dirty="0"/>
              <a:t>FEATURES OF BUSINESS ENVIRONMENT</a:t>
            </a:r>
          </a:p>
        </p:txBody>
      </p:sp>
      <p:sp>
        <p:nvSpPr>
          <p:cNvPr id="3" name="Content Placeholder 2"/>
          <p:cNvSpPr>
            <a:spLocks noGrp="1"/>
          </p:cNvSpPr>
          <p:nvPr>
            <p:ph sz="quarter" idx="1"/>
          </p:nvPr>
        </p:nvSpPr>
        <p:spPr>
          <a:xfrm>
            <a:off x="533400" y="1447800"/>
            <a:ext cx="8382000" cy="5257800"/>
          </a:xfrm>
        </p:spPr>
        <p:txBody>
          <a:bodyPr>
            <a:normAutofit fontScale="92500" lnSpcReduction="10000"/>
          </a:bodyPr>
          <a:lstStyle/>
          <a:p>
            <a:pPr marL="514350" indent="-514350">
              <a:buFont typeface="+mj-lt"/>
              <a:buAutoNum type="arabicPeriod"/>
            </a:pPr>
            <a:r>
              <a:rPr lang="en-US" dirty="0"/>
              <a:t>Business environment is the sum total of all factors </a:t>
            </a:r>
            <a:r>
              <a:rPr lang="en-US" dirty="0" smtClean="0"/>
              <a:t>that are </a:t>
            </a:r>
            <a:r>
              <a:rPr lang="en-US" b="1" u="sng" dirty="0" smtClean="0"/>
              <a:t>internal and external </a:t>
            </a:r>
            <a:r>
              <a:rPr lang="en-US" dirty="0"/>
              <a:t>to the business firm and that greatly influence their functioning</a:t>
            </a:r>
            <a:r>
              <a:rPr lang="en-US" dirty="0" smtClean="0"/>
              <a:t>.</a:t>
            </a:r>
          </a:p>
          <a:p>
            <a:pPr marL="514350" indent="-514350">
              <a:buFont typeface="+mj-lt"/>
              <a:buAutoNum type="arabicPeriod"/>
            </a:pPr>
            <a:r>
              <a:rPr lang="en-US" dirty="0"/>
              <a:t>It covers </a:t>
            </a:r>
            <a:r>
              <a:rPr lang="en-US" b="1" u="sng" dirty="0"/>
              <a:t>factors</a:t>
            </a:r>
            <a:r>
              <a:rPr lang="en-US" dirty="0"/>
              <a:t> </a:t>
            </a:r>
            <a:r>
              <a:rPr lang="en-US" dirty="0" smtClean="0"/>
              <a:t>like </a:t>
            </a:r>
            <a:r>
              <a:rPr lang="en-US" dirty="0"/>
              <a:t>customers, competitors, suppliers, government, and the social, cultural, political, technological and legal conditions. </a:t>
            </a:r>
            <a:endParaRPr lang="en-US" dirty="0" smtClean="0"/>
          </a:p>
          <a:p>
            <a:pPr marL="514350" indent="-514350">
              <a:buFont typeface="+mj-lt"/>
              <a:buAutoNum type="arabicPeriod"/>
            </a:pPr>
            <a:r>
              <a:rPr lang="en-US" dirty="0"/>
              <a:t>The business environment is </a:t>
            </a:r>
            <a:r>
              <a:rPr lang="en-US" b="1" u="sng" dirty="0"/>
              <a:t>dynamic</a:t>
            </a:r>
            <a:r>
              <a:rPr lang="en-US" dirty="0"/>
              <a:t> in nature, that means, it keeps on </a:t>
            </a:r>
            <a:r>
              <a:rPr lang="en-US" dirty="0" smtClean="0"/>
              <a:t>changing. Business enterprises have to study these changes constantly and adjust its activities accordingly.</a:t>
            </a:r>
          </a:p>
          <a:p>
            <a:pPr marL="514350" indent="-514350">
              <a:buFont typeface="+mj-lt"/>
              <a:buAutoNum type="arabicPeriod"/>
            </a:pPr>
            <a:r>
              <a:rPr lang="en-US" dirty="0"/>
              <a:t>The changes in business environment are </a:t>
            </a:r>
            <a:r>
              <a:rPr lang="en-US" b="1" u="sng" dirty="0"/>
              <a:t>unpredictable</a:t>
            </a:r>
            <a:r>
              <a:rPr lang="en-US" dirty="0"/>
              <a:t>. It is very difficult to predict the exact nature of future happenings and the changes in economic and social environment. </a:t>
            </a:r>
            <a:endParaRPr lang="en-US" dirty="0" smtClean="0"/>
          </a:p>
        </p:txBody>
      </p:sp>
    </p:spTree>
    <p:extLst>
      <p:ext uri="{BB962C8B-B14F-4D97-AF65-F5344CB8AC3E}">
        <p14:creationId xmlns:p14="http://schemas.microsoft.com/office/powerpoint/2010/main" val="27910407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533400" y="1447800"/>
            <a:ext cx="8153400" cy="4572000"/>
          </a:xfrm>
        </p:spPr>
        <p:txBody>
          <a:bodyPr>
            <a:normAutofit fontScale="92500" lnSpcReduction="20000"/>
          </a:bodyPr>
          <a:lstStyle/>
          <a:p>
            <a:pPr marL="514350" indent="-514350">
              <a:buFont typeface="+mj-lt"/>
              <a:buAutoNum type="arabicPeriod" startAt="6"/>
            </a:pPr>
            <a:r>
              <a:rPr lang="en-US" dirty="0"/>
              <a:t>Business Environment </a:t>
            </a:r>
            <a:r>
              <a:rPr lang="en-US" b="1" u="sng" dirty="0"/>
              <a:t>differs</a:t>
            </a:r>
            <a:r>
              <a:rPr lang="en-US" dirty="0"/>
              <a:t> from place to place, region to region and country to country. Ex : Political conditions in India differ from those in Pakistan. Taste and values cherished by people in India and China vary considerably.</a:t>
            </a:r>
          </a:p>
          <a:p>
            <a:pPr marL="514350" indent="-514350">
              <a:buFont typeface="+mj-lt"/>
              <a:buAutoNum type="arabicPeriod" startAt="6"/>
            </a:pPr>
            <a:r>
              <a:rPr lang="en-US" dirty="0"/>
              <a:t>Business Environment </a:t>
            </a:r>
            <a:r>
              <a:rPr lang="en-US" dirty="0" smtClean="0"/>
              <a:t>provides the </a:t>
            </a:r>
            <a:r>
              <a:rPr lang="en-US" b="1" u="sng" dirty="0" smtClean="0"/>
              <a:t>framework</a:t>
            </a:r>
            <a:r>
              <a:rPr lang="en-US" dirty="0" smtClean="0"/>
              <a:t> within which  business activities are to be conducted. </a:t>
            </a:r>
          </a:p>
          <a:p>
            <a:pPr marL="514350" indent="-514350">
              <a:buFont typeface="+mj-lt"/>
              <a:buAutoNum type="arabicPeriod" startAt="6"/>
            </a:pPr>
            <a:r>
              <a:rPr lang="en-US" dirty="0" smtClean="0"/>
              <a:t>Business organisation have limited capacity to </a:t>
            </a:r>
            <a:r>
              <a:rPr lang="en-US" b="1" u="sng" dirty="0" smtClean="0"/>
              <a:t>influence</a:t>
            </a:r>
            <a:r>
              <a:rPr lang="en-US" dirty="0" smtClean="0"/>
              <a:t> </a:t>
            </a:r>
            <a:r>
              <a:rPr lang="en-US" dirty="0"/>
              <a:t>Business </a:t>
            </a:r>
            <a:r>
              <a:rPr lang="en-US" dirty="0" smtClean="0"/>
              <a:t>Environment. </a:t>
            </a:r>
            <a:r>
              <a:rPr lang="en-US" dirty="0" smtClean="0"/>
              <a:t>It is the environment that influences business.</a:t>
            </a:r>
          </a:p>
          <a:p>
            <a:pPr marL="514350" indent="-514350">
              <a:buFont typeface="+mj-lt"/>
              <a:buAutoNum type="arabicPeriod" startAt="6"/>
            </a:pPr>
            <a:r>
              <a:rPr lang="en-US" dirty="0" smtClean="0"/>
              <a:t>Environment creates problems and </a:t>
            </a:r>
            <a:r>
              <a:rPr lang="en-US" b="1" u="sng" dirty="0" smtClean="0"/>
              <a:t>threats</a:t>
            </a:r>
            <a:r>
              <a:rPr lang="en-US" dirty="0" smtClean="0"/>
              <a:t> before business units, in some cases new </a:t>
            </a:r>
            <a:r>
              <a:rPr lang="en-US" b="1" u="sng" dirty="0" smtClean="0"/>
              <a:t>opportunities</a:t>
            </a:r>
            <a:r>
              <a:rPr lang="en-US" dirty="0" smtClean="0"/>
              <a:t> for growth may be created. Thus Environment means new opportunity and threats.</a:t>
            </a:r>
          </a:p>
          <a:p>
            <a:pPr marL="514350" indent="-514350">
              <a:buFont typeface="+mj-lt"/>
              <a:buAutoNum type="arabicPeriod" startAt="6"/>
            </a:pPr>
            <a:endParaRPr lang="en-US" dirty="0"/>
          </a:p>
        </p:txBody>
      </p:sp>
    </p:spTree>
    <p:extLst>
      <p:ext uri="{BB962C8B-B14F-4D97-AF65-F5344CB8AC3E}">
        <p14:creationId xmlns:p14="http://schemas.microsoft.com/office/powerpoint/2010/main" val="3232322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95086" y="274638"/>
            <a:ext cx="8091714" cy="1143000"/>
          </a:xfrm>
        </p:spPr>
        <p:txBody>
          <a:bodyPr>
            <a:normAutofit fontScale="90000"/>
          </a:bodyPr>
          <a:lstStyle/>
          <a:p>
            <a:r>
              <a:rPr lang="en-US" dirty="0" smtClean="0"/>
              <a:t>Interdependence / Interface of Business &amp; its Environment</a:t>
            </a:r>
            <a:endParaRPr lang="en-US" dirty="0"/>
          </a:p>
        </p:txBody>
      </p:sp>
      <p:sp>
        <p:nvSpPr>
          <p:cNvPr id="3" name="Content Placeholder 2"/>
          <p:cNvSpPr>
            <a:spLocks noGrp="1"/>
          </p:cNvSpPr>
          <p:nvPr>
            <p:ph sz="quarter" idx="1"/>
          </p:nvPr>
        </p:nvSpPr>
        <p:spPr>
          <a:xfrm>
            <a:off x="457200" y="1447800"/>
            <a:ext cx="8229600" cy="5105400"/>
          </a:xfrm>
        </p:spPr>
        <p:txBody>
          <a:bodyPr>
            <a:normAutofit lnSpcReduction="10000"/>
          </a:bodyPr>
          <a:lstStyle/>
          <a:p>
            <a:pPr marL="0" indent="0">
              <a:buNone/>
            </a:pPr>
            <a:r>
              <a:rPr lang="en-US" sz="3000" b="1" u="sng" dirty="0" smtClean="0"/>
              <a:t>1. Closely related concepts :</a:t>
            </a:r>
            <a:r>
              <a:rPr lang="en-US" sz="3000" dirty="0" smtClean="0"/>
              <a:t> </a:t>
            </a:r>
          </a:p>
          <a:p>
            <a:r>
              <a:rPr lang="en-US" dirty="0" smtClean="0"/>
              <a:t>Business and its environment are closely related concepts. They interact at different levels particularly at the </a:t>
            </a:r>
            <a:r>
              <a:rPr lang="en-US" u="sng" dirty="0" smtClean="0"/>
              <a:t>level of policy framing</a:t>
            </a:r>
            <a:r>
              <a:rPr lang="en-US" dirty="0" smtClean="0"/>
              <a:t>. </a:t>
            </a:r>
          </a:p>
          <a:p>
            <a:r>
              <a:rPr lang="en-US" dirty="0" smtClean="0"/>
              <a:t>Business management is always within the </a:t>
            </a:r>
            <a:r>
              <a:rPr lang="en-US" u="sng" dirty="0" smtClean="0"/>
              <a:t>framework</a:t>
            </a:r>
            <a:r>
              <a:rPr lang="en-US" dirty="0" smtClean="0"/>
              <a:t> of environmental variables. Environment plays a significant role in the management of business enterprise. </a:t>
            </a:r>
          </a:p>
          <a:p>
            <a:r>
              <a:rPr lang="en-US" dirty="0" smtClean="0"/>
              <a:t>Environmental variables provide opportunities and threats to business enterprises. Every enterprise has to face the situation created by its environment. </a:t>
            </a:r>
          </a:p>
          <a:p>
            <a:r>
              <a:rPr lang="en-US" dirty="0" smtClean="0"/>
              <a:t>Neglect of environmental forces may bring the very survival of an enterprise in </a:t>
            </a:r>
            <a:r>
              <a:rPr lang="en-US" u="sng" dirty="0" smtClean="0"/>
              <a:t>danger</a:t>
            </a:r>
            <a:r>
              <a:rPr lang="en-US" dirty="0" smtClean="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activities of buying and selling goods, manufacturing goods or producing services in order to make profit.</a:t>
            </a:r>
          </a:p>
          <a:p>
            <a:endParaRPr lang="en-US" dirty="0" smtClean="0"/>
          </a:p>
          <a:p>
            <a:r>
              <a:rPr lang="en-US" dirty="0" smtClean="0"/>
              <a:t>Business is an institution organised and operated to provide goods and services to society under the incentive of private gains.</a:t>
            </a:r>
          </a:p>
          <a:p>
            <a:endParaRPr lang="en-US" dirty="0" smtClean="0"/>
          </a:p>
          <a:p>
            <a:r>
              <a:rPr lang="en-US" dirty="0" smtClean="0"/>
              <a:t>Business is a human activity directed towards producing or acquiring wealth thru buying and selling activities.</a:t>
            </a:r>
            <a:endParaRPr lang="en-US" dirty="0"/>
          </a:p>
        </p:txBody>
      </p:sp>
    </p:spTree>
    <p:extLst>
      <p:ext uri="{BB962C8B-B14F-4D97-AF65-F5344CB8AC3E}">
        <p14:creationId xmlns:p14="http://schemas.microsoft.com/office/powerpoint/2010/main" val="40368900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2. Business has a limited capacity to influence Environment</a:t>
            </a:r>
            <a:endParaRPr lang="en-US" b="1" u="sng" dirty="0"/>
          </a:p>
        </p:txBody>
      </p:sp>
      <p:sp>
        <p:nvSpPr>
          <p:cNvPr id="3" name="Content Placeholder 2"/>
          <p:cNvSpPr>
            <a:spLocks noGrp="1"/>
          </p:cNvSpPr>
          <p:nvPr>
            <p:ph sz="quarter" idx="1"/>
          </p:nvPr>
        </p:nvSpPr>
        <p:spPr>
          <a:xfrm>
            <a:off x="685800" y="1752600"/>
            <a:ext cx="8001000" cy="4953000"/>
          </a:xfrm>
        </p:spPr>
        <p:txBody>
          <a:bodyPr>
            <a:normAutofit fontScale="92500" lnSpcReduction="20000"/>
          </a:bodyPr>
          <a:lstStyle/>
          <a:p>
            <a:r>
              <a:rPr lang="en-US" dirty="0" smtClean="0"/>
              <a:t>The best policy for businessmen is to accept the prevailing environment as it is and adjust business policies accordingly. </a:t>
            </a:r>
          </a:p>
          <a:p>
            <a:r>
              <a:rPr lang="en-US" dirty="0" smtClean="0"/>
              <a:t>Business can make rapid progress when environmental factors are favourable. On the other hand, business will have to face difficulties when environment is not favorable. </a:t>
            </a:r>
          </a:p>
          <a:p>
            <a:r>
              <a:rPr lang="en-US" dirty="0" smtClean="0"/>
              <a:t>However business must go on irrespective of favourable or unfavorable environment.</a:t>
            </a:r>
          </a:p>
          <a:p>
            <a:r>
              <a:rPr lang="en-US" dirty="0" smtClean="0"/>
              <a:t>Disregard to environmental forces means inviting new problems in the management of business.</a:t>
            </a:r>
          </a:p>
          <a:p>
            <a:r>
              <a:rPr lang="en-US" dirty="0" smtClean="0"/>
              <a:t>Thus environment is a limiting factor in business. Business has to operate within the scope provided by environmental factors.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3. Continuous interaction with environment required</a:t>
            </a:r>
            <a:endParaRPr lang="en-US" b="1" u="sng" dirty="0"/>
          </a:p>
        </p:txBody>
      </p:sp>
      <p:sp>
        <p:nvSpPr>
          <p:cNvPr id="3" name="Content Placeholder 2"/>
          <p:cNvSpPr>
            <a:spLocks noGrp="1"/>
          </p:cNvSpPr>
          <p:nvPr>
            <p:ph sz="quarter" idx="1"/>
          </p:nvPr>
        </p:nvSpPr>
        <p:spPr>
          <a:xfrm>
            <a:off x="381000" y="1447800"/>
            <a:ext cx="8458200" cy="5029200"/>
          </a:xfrm>
        </p:spPr>
        <p:txBody>
          <a:bodyPr>
            <a:normAutofit fontScale="92500" lnSpcReduction="10000"/>
          </a:bodyPr>
          <a:lstStyle/>
          <a:p>
            <a:r>
              <a:rPr lang="en-US" dirty="0" smtClean="0"/>
              <a:t>Interaction b/w BE and business management in a continuous manner is required for survival and progress of business. </a:t>
            </a:r>
          </a:p>
          <a:p>
            <a:r>
              <a:rPr lang="en-US" dirty="0" smtClean="0"/>
              <a:t>This indicates the importance of </a:t>
            </a:r>
            <a:r>
              <a:rPr lang="en-US" u="sng" dirty="0" smtClean="0"/>
              <a:t>communication link </a:t>
            </a:r>
            <a:r>
              <a:rPr lang="en-US" dirty="0" smtClean="0"/>
              <a:t>b/w the two. The critical elements in the managerial process are planning, organising, coordination and controlling of business operations of production, finance, marketing etc. </a:t>
            </a:r>
          </a:p>
          <a:p>
            <a:r>
              <a:rPr lang="en-US" dirty="0" smtClean="0"/>
              <a:t>These elements have interaction with critical elements of BE.</a:t>
            </a:r>
          </a:p>
          <a:p>
            <a:r>
              <a:rPr lang="en-US" dirty="0" smtClean="0"/>
              <a:t>The economic environment interacts consistently with managerial process. The same is the case with other variables of environment.</a:t>
            </a:r>
          </a:p>
          <a:p>
            <a:r>
              <a:rPr lang="en-US" dirty="0" smtClean="0"/>
              <a:t>Continuous interaction b/w business and its environment is the key to survival &amp; growth of business.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952500"/>
            <a:ext cx="8763000" cy="1362075"/>
          </a:xfrm>
        </p:spPr>
        <p:txBody>
          <a:bodyPr/>
          <a:lstStyle/>
          <a:p>
            <a:r>
              <a:rPr lang="en-US" b="1" u="sng" dirty="0" smtClean="0"/>
              <a:t>Components / Types/ Areas of Business Environment</a:t>
            </a:r>
            <a:endParaRPr lang="en-US" b="1" u="sng" dirty="0"/>
          </a:p>
        </p:txBody>
      </p:sp>
      <p:sp>
        <p:nvSpPr>
          <p:cNvPr id="5" name="Text Placeholder 4"/>
          <p:cNvSpPr>
            <a:spLocks noGrp="1"/>
          </p:cNvSpPr>
          <p:nvPr>
            <p:ph type="body" idx="1"/>
          </p:nvPr>
        </p:nvSpPr>
        <p:spPr>
          <a:xfrm>
            <a:off x="722313" y="2547938"/>
            <a:ext cx="7772400" cy="3776662"/>
          </a:xfrm>
        </p:spPr>
        <p:txBody>
          <a:bodyPr>
            <a:normAutofit/>
          </a:bodyPr>
          <a:lstStyle/>
          <a:p>
            <a:r>
              <a:rPr lang="en-US" b="1" u="sng" dirty="0" smtClean="0">
                <a:solidFill>
                  <a:schemeClr val="accent2">
                    <a:lumMod val="60000"/>
                    <a:lumOff val="40000"/>
                  </a:schemeClr>
                </a:solidFill>
              </a:rPr>
              <a:t>PESTLE</a:t>
            </a:r>
          </a:p>
          <a:p>
            <a:r>
              <a:rPr lang="en-US" dirty="0" smtClean="0">
                <a:solidFill>
                  <a:schemeClr val="tx1"/>
                </a:solidFill>
              </a:rPr>
              <a:t>P - Political Environment</a:t>
            </a:r>
          </a:p>
          <a:p>
            <a:r>
              <a:rPr lang="en-US" dirty="0" smtClean="0">
                <a:solidFill>
                  <a:schemeClr val="tx1"/>
                </a:solidFill>
              </a:rPr>
              <a:t>E – Economic Environment</a:t>
            </a:r>
          </a:p>
          <a:p>
            <a:r>
              <a:rPr lang="en-US" dirty="0" smtClean="0">
                <a:solidFill>
                  <a:schemeClr val="tx1"/>
                </a:solidFill>
              </a:rPr>
              <a:t>S - Socio Cultural Environment</a:t>
            </a:r>
          </a:p>
          <a:p>
            <a:r>
              <a:rPr lang="en-US" dirty="0" smtClean="0">
                <a:solidFill>
                  <a:schemeClr val="tx1"/>
                </a:solidFill>
              </a:rPr>
              <a:t>T - Technological Environment</a:t>
            </a:r>
          </a:p>
          <a:p>
            <a:r>
              <a:rPr lang="en-US" dirty="0" smtClean="0">
                <a:solidFill>
                  <a:schemeClr val="tx1"/>
                </a:solidFill>
              </a:rPr>
              <a:t>L - Legal Environment</a:t>
            </a:r>
          </a:p>
          <a:p>
            <a:r>
              <a:rPr lang="en-US" dirty="0" smtClean="0">
                <a:solidFill>
                  <a:schemeClr val="tx1"/>
                </a:solidFill>
              </a:rPr>
              <a:t>E - Ecological Environment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bwMode="auto">
          <a:xfrm>
            <a:off x="609600" y="304800"/>
            <a:ext cx="83058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324600" y="5867400"/>
            <a:ext cx="1806906" cy="338554"/>
          </a:xfrm>
          <a:prstGeom prst="rect">
            <a:avLst/>
          </a:prstGeom>
          <a:noFill/>
        </p:spPr>
        <p:txBody>
          <a:bodyPr wrap="none" lIns="91440" tIns="45720" rIns="91440" bIns="45720">
            <a:spAutoFit/>
          </a:bodyPr>
          <a:lstStyle/>
          <a:p>
            <a:pPr marL="285750" indent="-285750" algn="ctr">
              <a:buFont typeface="Arial" pitchFamily="34" charset="0"/>
              <a:buChar char="•"/>
            </a:pPr>
            <a:r>
              <a:rPr lang="en-US" sz="1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Legal Factors</a:t>
            </a:r>
            <a:endParaRPr lang="en-US" sz="1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772400" cy="1143000"/>
          </a:xfrm>
        </p:spPr>
        <p:txBody>
          <a:bodyPr/>
          <a:lstStyle/>
          <a:p>
            <a:r>
              <a:rPr lang="en-US" u="sng" dirty="0" smtClean="0"/>
              <a:t>1.  Political Environment</a:t>
            </a:r>
            <a:endParaRPr lang="en-US" u="sng" dirty="0"/>
          </a:p>
        </p:txBody>
      </p:sp>
      <p:sp>
        <p:nvSpPr>
          <p:cNvPr id="3" name="Content Placeholder 2"/>
          <p:cNvSpPr>
            <a:spLocks noGrp="1"/>
          </p:cNvSpPr>
          <p:nvPr>
            <p:ph sz="quarter" idx="1"/>
          </p:nvPr>
        </p:nvSpPr>
        <p:spPr>
          <a:xfrm>
            <a:off x="533400" y="1447800"/>
            <a:ext cx="8153400" cy="4572000"/>
          </a:xfrm>
        </p:spPr>
        <p:txBody>
          <a:bodyPr>
            <a:normAutofit lnSpcReduction="10000"/>
          </a:bodyPr>
          <a:lstStyle/>
          <a:p>
            <a:r>
              <a:rPr lang="en-US" dirty="0"/>
              <a:t>This includes the political system, the government policies and attitude towards the business community and the unionism. </a:t>
            </a:r>
            <a:endParaRPr lang="en-US" dirty="0" smtClean="0"/>
          </a:p>
          <a:p>
            <a:r>
              <a:rPr lang="en-US" dirty="0" smtClean="0"/>
              <a:t>All </a:t>
            </a:r>
            <a:r>
              <a:rPr lang="en-US" dirty="0"/>
              <a:t>these aspects have a bearing on the strategies adopted by the business firms. </a:t>
            </a:r>
            <a:endParaRPr lang="en-US" dirty="0" smtClean="0"/>
          </a:p>
          <a:p>
            <a:r>
              <a:rPr lang="en-US" dirty="0" smtClean="0"/>
              <a:t>The </a:t>
            </a:r>
            <a:r>
              <a:rPr lang="en-US" dirty="0"/>
              <a:t>stability of the government also influences business and related activities to a great extent. </a:t>
            </a:r>
            <a:endParaRPr lang="en-US" dirty="0" smtClean="0"/>
          </a:p>
          <a:p>
            <a:r>
              <a:rPr lang="en-US" dirty="0" smtClean="0"/>
              <a:t>It </a:t>
            </a:r>
            <a:r>
              <a:rPr lang="en-US" dirty="0"/>
              <a:t>sends a signal of strength, confidence to various interest groups and investors. </a:t>
            </a:r>
            <a:endParaRPr lang="en-US" dirty="0" smtClean="0"/>
          </a:p>
          <a:p>
            <a:r>
              <a:rPr lang="en-US" dirty="0" smtClean="0"/>
              <a:t>Further</a:t>
            </a:r>
            <a:r>
              <a:rPr lang="en-US" dirty="0"/>
              <a:t>, ideology of the political party also influences the business organisation and its operations</a:t>
            </a:r>
            <a:endParaRPr lang="en-US" dirty="0" smtClean="0"/>
          </a:p>
        </p:txBody>
      </p:sp>
    </p:spTree>
    <p:extLst>
      <p:ext uri="{BB962C8B-B14F-4D97-AF65-F5344CB8AC3E}">
        <p14:creationId xmlns:p14="http://schemas.microsoft.com/office/powerpoint/2010/main" val="37370667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533400" y="1447800"/>
            <a:ext cx="8305800" cy="4572000"/>
          </a:xfrm>
        </p:spPr>
        <p:txBody>
          <a:bodyPr>
            <a:normAutofit fontScale="92500"/>
          </a:bodyPr>
          <a:lstStyle/>
          <a:p>
            <a:r>
              <a:rPr lang="en-US" dirty="0" smtClean="0"/>
              <a:t>Elections, assurances given by political parties, donations to political parties, political developments like death of an important political leader, political scandals, corruption charges on leading political parties, war etc are major political  factors which affect the political environment.</a:t>
            </a:r>
          </a:p>
          <a:p>
            <a:r>
              <a:rPr lang="en-US" dirty="0" smtClean="0"/>
              <a:t>The success &amp; growth of business depends upon stable, dynamic, honest, people oriented government, proper law and order situation, strong party in power, responsible opposition and responsible role of press and publicity. </a:t>
            </a:r>
          </a:p>
          <a:p>
            <a:r>
              <a:rPr lang="en-US" dirty="0" smtClean="0"/>
              <a:t>Political friendship &amp; diplomatic relations help in growth of trade.</a:t>
            </a:r>
          </a:p>
          <a:p>
            <a:pPr>
              <a:buNone/>
            </a:pPr>
            <a:endParaRPr lang="en-US" dirty="0"/>
          </a:p>
        </p:txBody>
      </p:sp>
    </p:spTree>
    <p:extLst>
      <p:ext uri="{BB962C8B-B14F-4D97-AF65-F5344CB8AC3E}">
        <p14:creationId xmlns:p14="http://schemas.microsoft.com/office/powerpoint/2010/main" val="36221887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533400" y="1447800"/>
            <a:ext cx="8305800" cy="5029200"/>
          </a:xfrm>
        </p:spPr>
        <p:txBody>
          <a:bodyPr/>
          <a:lstStyle/>
          <a:p>
            <a:r>
              <a:rPr lang="en-US" dirty="0" smtClean="0"/>
              <a:t>Countries with stable government and political system have enjoyed successful and efficient business operations. USA is the best example.</a:t>
            </a:r>
          </a:p>
          <a:p>
            <a:pPr marL="0" indent="0">
              <a:buNone/>
            </a:pPr>
            <a:endParaRPr lang="en-US" dirty="0"/>
          </a:p>
          <a:p>
            <a:r>
              <a:rPr lang="en-US" b="1" dirty="0" smtClean="0"/>
              <a:t>Business and Politics are inseparable. Business cannot remain unaffected by politics.</a:t>
            </a:r>
          </a:p>
          <a:p>
            <a:pPr>
              <a:buNone/>
            </a:pPr>
            <a:endParaRPr lang="en-US" b="1" dirty="0" smtClean="0"/>
          </a:p>
          <a:p>
            <a:endParaRPr lang="en-US" dirty="0" smtClean="0"/>
          </a:p>
          <a:p>
            <a:pPr>
              <a:buNone/>
            </a:pPr>
            <a:endParaRPr lang="en-US" dirty="0"/>
          </a:p>
        </p:txBody>
      </p:sp>
    </p:spTree>
    <p:extLst>
      <p:ext uri="{BB962C8B-B14F-4D97-AF65-F5344CB8AC3E}">
        <p14:creationId xmlns:p14="http://schemas.microsoft.com/office/powerpoint/2010/main" val="7790738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sz="quarter" idx="1"/>
          </p:nvPr>
        </p:nvSpPr>
        <p:spPr/>
        <p:txBody>
          <a:bodyPr>
            <a:normAutofit/>
          </a:bodyPr>
          <a:lstStyle/>
          <a:p>
            <a:r>
              <a:rPr lang="en-US" dirty="0" smtClean="0"/>
              <a:t>Influencing factors</a:t>
            </a:r>
          </a:p>
          <a:p>
            <a:r>
              <a:rPr lang="en-US" dirty="0" smtClean="0"/>
              <a:t>Favorable or Unfavorable</a:t>
            </a:r>
          </a:p>
          <a:p>
            <a:r>
              <a:rPr lang="en-US" dirty="0" smtClean="0"/>
              <a:t>Sensitive and flexible</a:t>
            </a:r>
          </a:p>
          <a:p>
            <a:r>
              <a:rPr lang="en-US" dirty="0" smtClean="0"/>
              <a:t>Closely related to Economic environment</a:t>
            </a:r>
          </a:p>
          <a:p>
            <a:r>
              <a:rPr lang="en-US" dirty="0" smtClean="0"/>
              <a:t>Importance of stable Political environment</a:t>
            </a:r>
            <a:endParaRPr lang="en-US" dirty="0"/>
          </a:p>
        </p:txBody>
      </p:sp>
    </p:spTree>
    <p:extLst>
      <p:ext uri="{BB962C8B-B14F-4D97-AF65-F5344CB8AC3E}">
        <p14:creationId xmlns:p14="http://schemas.microsoft.com/office/powerpoint/2010/main" val="29521330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2</a:t>
            </a:r>
            <a:r>
              <a:rPr lang="en-US" b="1" u="sng" dirty="0" smtClean="0"/>
              <a:t>.  Economic Environment</a:t>
            </a:r>
            <a:endParaRPr lang="en-US" b="1" u="sng" dirty="0"/>
          </a:p>
        </p:txBody>
      </p:sp>
      <p:sp>
        <p:nvSpPr>
          <p:cNvPr id="3" name="Content Placeholder 2"/>
          <p:cNvSpPr>
            <a:spLocks noGrp="1"/>
          </p:cNvSpPr>
          <p:nvPr>
            <p:ph sz="quarter" idx="1"/>
          </p:nvPr>
        </p:nvSpPr>
        <p:spPr>
          <a:xfrm>
            <a:off x="533400" y="1447800"/>
            <a:ext cx="8382000" cy="4953000"/>
          </a:xfrm>
        </p:spPr>
        <p:txBody>
          <a:bodyPr>
            <a:normAutofit fontScale="92500" lnSpcReduction="10000"/>
          </a:bodyPr>
          <a:lstStyle/>
          <a:p>
            <a:r>
              <a:rPr lang="en-US" dirty="0" smtClean="0"/>
              <a:t>Economic conditions, economic policies and economic system are the factors that constitute the economic environment.</a:t>
            </a:r>
          </a:p>
          <a:p>
            <a:r>
              <a:rPr lang="en-US" dirty="0" smtClean="0"/>
              <a:t>It is multi dimensional in nature &amp; includes all factors connected with the working of the economic system. </a:t>
            </a:r>
          </a:p>
          <a:p>
            <a:r>
              <a:rPr lang="en-US" dirty="0" smtClean="0"/>
              <a:t>Economic environment includes investment trends, inflation, monetary policy, fiscal policy, budgetary policies, business laws, industrial licensing, foreign exchange policies, </a:t>
            </a:r>
            <a:r>
              <a:rPr lang="en-US" dirty="0"/>
              <a:t>E</a:t>
            </a:r>
            <a:r>
              <a:rPr lang="en-US" dirty="0" smtClean="0"/>
              <a:t>xim policy, labour policies, balance of trade, balance of payment, economic planning, commercial policies etc. </a:t>
            </a:r>
          </a:p>
          <a:p>
            <a:r>
              <a:rPr lang="en-US" dirty="0" smtClean="0"/>
              <a:t>Economic environment is basically the net result of economic </a:t>
            </a:r>
            <a:r>
              <a:rPr lang="en-US" u="sng" dirty="0" smtClean="0"/>
              <a:t>policies of the government</a:t>
            </a:r>
            <a:r>
              <a:rPr lang="en-US" dirty="0" smtClean="0"/>
              <a:t>.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81000" y="1447800"/>
            <a:ext cx="8305800" cy="4572000"/>
          </a:xfrm>
        </p:spPr>
        <p:txBody>
          <a:bodyPr>
            <a:normAutofit/>
          </a:bodyPr>
          <a:lstStyle/>
          <a:p>
            <a:r>
              <a:rPr lang="en-US" dirty="0" smtClean="0"/>
              <a:t>Businessmen have to study the prevailing economic environment and adjust their business plans accordingly.</a:t>
            </a:r>
          </a:p>
          <a:p>
            <a:r>
              <a:rPr lang="en-US" dirty="0" smtClean="0"/>
              <a:t>Favourable business environment bring rapid expansion of business activities including marketing, manufacturing, exporting and so on.</a:t>
            </a:r>
          </a:p>
          <a:p>
            <a:r>
              <a:rPr lang="en-US" u="sng" dirty="0" smtClean="0"/>
              <a:t>Economic Environment</a:t>
            </a:r>
            <a:r>
              <a:rPr lang="en-US" dirty="0" smtClean="0"/>
              <a:t> </a:t>
            </a:r>
            <a:r>
              <a:rPr lang="en-US" u="sng" dirty="0" smtClean="0"/>
              <a:t>is supplementary to political environment </a:t>
            </a:r>
            <a:r>
              <a:rPr lang="en-US" dirty="0" smtClean="0"/>
              <a:t>and is influenced by political decision and political events.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709"/>
            <a:ext cx="7772400" cy="1143000"/>
          </a:xfrm>
        </p:spPr>
        <p:txBody>
          <a:bodyPr/>
          <a:lstStyle/>
          <a:p>
            <a:r>
              <a:rPr lang="en-US" u="sng" dirty="0" smtClean="0"/>
              <a:t>Features of Business </a:t>
            </a:r>
            <a:endParaRPr lang="en-US" u="sng" dirty="0"/>
          </a:p>
        </p:txBody>
      </p:sp>
      <p:sp>
        <p:nvSpPr>
          <p:cNvPr id="3" name="Content Placeholder 2"/>
          <p:cNvSpPr>
            <a:spLocks noGrp="1"/>
          </p:cNvSpPr>
          <p:nvPr>
            <p:ph sz="quarter" idx="1"/>
          </p:nvPr>
        </p:nvSpPr>
        <p:spPr>
          <a:xfrm>
            <a:off x="762000" y="1600200"/>
            <a:ext cx="7924800" cy="4419600"/>
          </a:xfrm>
        </p:spPr>
        <p:txBody>
          <a:bodyPr/>
          <a:lstStyle/>
          <a:p>
            <a:pPr marL="514350" indent="-514350">
              <a:buFont typeface="+mj-lt"/>
              <a:buAutoNum type="arabicPeriod"/>
            </a:pPr>
            <a:r>
              <a:rPr lang="en-US" b="1" dirty="0"/>
              <a:t>Dealings in Goods and </a:t>
            </a:r>
            <a:r>
              <a:rPr lang="en-US" b="1" dirty="0" smtClean="0"/>
              <a:t>Services</a:t>
            </a:r>
          </a:p>
          <a:p>
            <a:pPr marL="514350" indent="-514350">
              <a:buFont typeface="+mj-lt"/>
              <a:buAutoNum type="arabicPeriod"/>
            </a:pPr>
            <a:r>
              <a:rPr lang="en-US" b="1" dirty="0"/>
              <a:t>Production and/or </a:t>
            </a:r>
            <a:r>
              <a:rPr lang="en-US" b="1" dirty="0" smtClean="0"/>
              <a:t>Exchange</a:t>
            </a:r>
          </a:p>
          <a:p>
            <a:pPr marL="514350" indent="-514350">
              <a:buFont typeface="+mj-lt"/>
              <a:buAutoNum type="arabicPeriod"/>
            </a:pPr>
            <a:r>
              <a:rPr lang="en-US" b="1" dirty="0"/>
              <a:t>Creation of </a:t>
            </a:r>
            <a:r>
              <a:rPr lang="en-US" b="1" dirty="0" smtClean="0"/>
              <a:t>Form</a:t>
            </a:r>
            <a:r>
              <a:rPr lang="en-US" b="1" dirty="0"/>
              <a:t>, T</a:t>
            </a:r>
            <a:r>
              <a:rPr lang="en-US" b="1" dirty="0" smtClean="0"/>
              <a:t>ime </a:t>
            </a:r>
            <a:r>
              <a:rPr lang="en-US" b="1" dirty="0"/>
              <a:t>and </a:t>
            </a:r>
            <a:r>
              <a:rPr lang="en-US" b="1" dirty="0" smtClean="0"/>
              <a:t>Place </a:t>
            </a:r>
            <a:r>
              <a:rPr lang="en-US" b="1" dirty="0"/>
              <a:t>U</a:t>
            </a:r>
            <a:r>
              <a:rPr lang="en-US" b="1" dirty="0" smtClean="0"/>
              <a:t>tility</a:t>
            </a:r>
          </a:p>
          <a:p>
            <a:pPr marL="514350" indent="-514350">
              <a:buFont typeface="+mj-lt"/>
              <a:buAutoNum type="arabicPeriod"/>
            </a:pPr>
            <a:r>
              <a:rPr lang="en-US" b="1" dirty="0"/>
              <a:t>Regularity and Continuity in </a:t>
            </a:r>
            <a:r>
              <a:rPr lang="en-US" b="1" dirty="0" smtClean="0"/>
              <a:t>Dealings</a:t>
            </a:r>
          </a:p>
          <a:p>
            <a:pPr marL="514350" indent="-514350">
              <a:buFont typeface="+mj-lt"/>
              <a:buAutoNum type="arabicPeriod"/>
            </a:pPr>
            <a:r>
              <a:rPr lang="en-US" b="1" dirty="0"/>
              <a:t>Profit </a:t>
            </a:r>
            <a:r>
              <a:rPr lang="en-US" b="1" dirty="0" smtClean="0"/>
              <a:t>Motive</a:t>
            </a:r>
          </a:p>
          <a:p>
            <a:pPr marL="514350" indent="-514350">
              <a:buFont typeface="+mj-lt"/>
              <a:buAutoNum type="arabicPeriod"/>
            </a:pPr>
            <a:r>
              <a:rPr lang="en-US" b="1" dirty="0" smtClean="0"/>
              <a:t>Risk and Uncertainty involved</a:t>
            </a:r>
          </a:p>
          <a:p>
            <a:pPr marL="514350" indent="-514350">
              <a:buFont typeface="+mj-lt"/>
              <a:buAutoNum type="arabicPeriod"/>
            </a:pPr>
            <a:r>
              <a:rPr lang="en-US" b="1" dirty="0" smtClean="0"/>
              <a:t>Creative and Dynamic</a:t>
            </a:r>
          </a:p>
          <a:p>
            <a:pPr marL="514350" indent="-514350">
              <a:buFont typeface="+mj-lt"/>
              <a:buAutoNum type="arabicPeriod"/>
            </a:pPr>
            <a:r>
              <a:rPr lang="en-US" b="1" dirty="0"/>
              <a:t>Government </a:t>
            </a:r>
            <a:r>
              <a:rPr lang="en-US" b="1" dirty="0" smtClean="0"/>
              <a:t>Control</a:t>
            </a:r>
            <a:endParaRPr lang="en-US" b="1" dirty="0"/>
          </a:p>
        </p:txBody>
      </p:sp>
    </p:spTree>
    <p:extLst>
      <p:ext uri="{BB962C8B-B14F-4D97-AF65-F5344CB8AC3E}">
        <p14:creationId xmlns:p14="http://schemas.microsoft.com/office/powerpoint/2010/main" val="331919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Features of Economic Environment</a:t>
            </a:r>
            <a:endParaRPr lang="en-US" u="sng" dirty="0"/>
          </a:p>
        </p:txBody>
      </p:sp>
      <p:sp>
        <p:nvSpPr>
          <p:cNvPr id="3" name="Content Placeholder 2"/>
          <p:cNvSpPr>
            <a:spLocks noGrp="1"/>
          </p:cNvSpPr>
          <p:nvPr>
            <p:ph sz="quarter" idx="1"/>
          </p:nvPr>
        </p:nvSpPr>
        <p:spPr/>
        <p:txBody>
          <a:bodyPr/>
          <a:lstStyle/>
          <a:p>
            <a:r>
              <a:rPr lang="en-US" dirty="0" smtClean="0"/>
              <a:t>Influencing factors.</a:t>
            </a:r>
          </a:p>
          <a:p>
            <a:r>
              <a:rPr lang="en-US" dirty="0" smtClean="0"/>
              <a:t>Multi Dimensional in nature.</a:t>
            </a:r>
          </a:p>
          <a:p>
            <a:r>
              <a:rPr lang="en-US" dirty="0" smtClean="0"/>
              <a:t>Influential role of government in shaping economic environment.</a:t>
            </a:r>
          </a:p>
          <a:p>
            <a:r>
              <a:rPr lang="en-US" dirty="0" smtClean="0"/>
              <a:t>Limited influence of business on economic environment.</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3.  </a:t>
            </a:r>
            <a:r>
              <a:rPr lang="en-US" b="1" u="sng" smtClean="0"/>
              <a:t>Socio Cultural Environment</a:t>
            </a:r>
            <a:endParaRPr lang="en-US" b="1" u="sng" dirty="0"/>
          </a:p>
        </p:txBody>
      </p:sp>
      <p:sp>
        <p:nvSpPr>
          <p:cNvPr id="3" name="Content Placeholder 2"/>
          <p:cNvSpPr>
            <a:spLocks noGrp="1"/>
          </p:cNvSpPr>
          <p:nvPr>
            <p:ph sz="quarter" idx="1"/>
          </p:nvPr>
        </p:nvSpPr>
        <p:spPr>
          <a:xfrm>
            <a:off x="457200" y="1447800"/>
            <a:ext cx="8458200" cy="4800600"/>
          </a:xfrm>
        </p:spPr>
        <p:txBody>
          <a:bodyPr>
            <a:normAutofit fontScale="92500"/>
          </a:bodyPr>
          <a:lstStyle/>
          <a:p>
            <a:r>
              <a:rPr lang="en-US" dirty="0" smtClean="0"/>
              <a:t>Society includes different social groups i.e. consumers, investors, local community and employees.</a:t>
            </a:r>
          </a:p>
          <a:p>
            <a:r>
              <a:rPr lang="en-US" dirty="0" smtClean="0"/>
              <a:t>The needs and expectations of these social groups create Social Environment for business.</a:t>
            </a:r>
          </a:p>
          <a:p>
            <a:r>
              <a:rPr lang="en-US" dirty="0" smtClean="0"/>
              <a:t>Social Environment is supplemented by cultural environment which is the result of cultural factors as cultural values and beliefs, morals, art, customs, religion  and so on.</a:t>
            </a:r>
          </a:p>
          <a:p>
            <a:r>
              <a:rPr lang="en-US" dirty="0" smtClean="0"/>
              <a:t>Progressive changes takes place in cultural aspects  ex festivals, music, dance etc this creates demand for new products and changes in the demand for existing ones.</a:t>
            </a:r>
          </a:p>
          <a:p>
            <a:endParaRPr lang="en-US"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762000"/>
            <a:ext cx="8610600" cy="6096000"/>
          </a:xfrm>
        </p:spPr>
        <p:txBody>
          <a:bodyPr>
            <a:normAutofit lnSpcReduction="10000"/>
          </a:bodyPr>
          <a:lstStyle/>
          <a:p>
            <a:r>
              <a:rPr lang="en-US" dirty="0" smtClean="0"/>
              <a:t>Even changes in fashions, lifestyles, religious and cultural festivals, marriage, birth etc needs to be studied by businessmen in order to adjust business activities as per the change in the cultural environment.</a:t>
            </a:r>
          </a:p>
          <a:p>
            <a:r>
              <a:rPr lang="en-US" dirty="0" smtClean="0"/>
              <a:t>Thus these social norms have the influence on business activities. This is natural as business needs social support for its survival and growth.</a:t>
            </a:r>
          </a:p>
          <a:p>
            <a:r>
              <a:rPr lang="en-US" dirty="0" smtClean="0"/>
              <a:t>For </a:t>
            </a:r>
            <a:r>
              <a:rPr lang="en-US" dirty="0"/>
              <a:t>example, during festive seasons there is an increase in the demand for new clothes, sweets, fruits, flower, etc. </a:t>
            </a:r>
            <a:endParaRPr lang="en-US" dirty="0" smtClean="0"/>
          </a:p>
          <a:p>
            <a:r>
              <a:rPr lang="en-US" dirty="0" smtClean="0"/>
              <a:t>Nestle brews a very large variety of instant coffee to satisfy different national tastes. Even when people of different cultures use the same product.</a:t>
            </a:r>
          </a:p>
          <a:p>
            <a:r>
              <a:rPr lang="en-US" dirty="0" smtClean="0"/>
              <a:t>Color : Blue : feminine and warm in Holland , but masculine and cold in Sweden.    </a:t>
            </a:r>
          </a:p>
          <a:p>
            <a:pPr>
              <a:buNone/>
            </a:pP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a:t>
            </a:r>
            <a:endParaRPr lang="en-US" dirty="0"/>
          </a:p>
        </p:txBody>
      </p:sp>
      <p:sp>
        <p:nvSpPr>
          <p:cNvPr id="3" name="Content Placeholder 2"/>
          <p:cNvSpPr>
            <a:spLocks noGrp="1"/>
          </p:cNvSpPr>
          <p:nvPr>
            <p:ph sz="quarter" idx="1"/>
          </p:nvPr>
        </p:nvSpPr>
        <p:spPr/>
        <p:txBody>
          <a:bodyPr/>
          <a:lstStyle/>
          <a:p>
            <a:r>
              <a:rPr lang="en-US" dirty="0" smtClean="0"/>
              <a:t>Influencing factors.</a:t>
            </a:r>
          </a:p>
          <a:p>
            <a:r>
              <a:rPr lang="en-US" dirty="0" smtClean="0"/>
              <a:t>Dynamic nature.</a:t>
            </a:r>
          </a:p>
          <a:p>
            <a:r>
              <a:rPr lang="en-US" dirty="0" smtClean="0"/>
              <a:t>Special significance.</a:t>
            </a:r>
          </a:p>
          <a:p>
            <a:r>
              <a:rPr lang="en-US" dirty="0" smtClean="0"/>
              <a:t>Growing strength of consumerism</a:t>
            </a:r>
          </a:p>
          <a:p>
            <a:r>
              <a:rPr lang="en-US" dirty="0" smtClean="0"/>
              <a:t>Importance of adjustment.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lstStyle/>
          <a:p>
            <a:r>
              <a:rPr lang="en-US" b="1" u="sng" dirty="0" smtClean="0"/>
              <a:t>4. Demographic Environment</a:t>
            </a:r>
            <a:endParaRPr lang="en-US" b="1" u="sng" dirty="0"/>
          </a:p>
        </p:txBody>
      </p:sp>
      <p:sp>
        <p:nvSpPr>
          <p:cNvPr id="3" name="Content Placeholder 2"/>
          <p:cNvSpPr>
            <a:spLocks noGrp="1"/>
          </p:cNvSpPr>
          <p:nvPr>
            <p:ph sz="quarter" idx="1"/>
          </p:nvPr>
        </p:nvSpPr>
        <p:spPr>
          <a:xfrm>
            <a:off x="533400" y="1447800"/>
            <a:ext cx="8382000" cy="5029200"/>
          </a:xfrm>
        </p:spPr>
        <p:txBody>
          <a:bodyPr>
            <a:normAutofit lnSpcReduction="10000"/>
          </a:bodyPr>
          <a:lstStyle/>
          <a:p>
            <a:r>
              <a:rPr lang="en-US" dirty="0" smtClean="0"/>
              <a:t>This refers to the age, sex, family size, density, distribution , standard of living and growth rate of population. All these factors have a direct bearing on the demand for various goods and services. </a:t>
            </a:r>
          </a:p>
          <a:p>
            <a:r>
              <a:rPr lang="en-US" dirty="0" smtClean="0"/>
              <a:t>For example a country where population rate is high and children constitute a large section of population, then there is more demand for baby products. </a:t>
            </a:r>
          </a:p>
          <a:p>
            <a:r>
              <a:rPr lang="en-US" dirty="0" smtClean="0"/>
              <a:t>Similarly the demand of the people of cities and towns are different than the people of rural areas. </a:t>
            </a:r>
          </a:p>
          <a:p>
            <a:r>
              <a:rPr lang="en-US" dirty="0" smtClean="0"/>
              <a:t>The high rise of population indicates the easy availability of labour. These encourage the business enterprises to use labour intensive techniques of production.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381000" y="1447800"/>
            <a:ext cx="8458200" cy="4953000"/>
          </a:xfrm>
        </p:spPr>
        <p:txBody>
          <a:bodyPr>
            <a:normAutofit lnSpcReduction="10000"/>
          </a:bodyPr>
          <a:lstStyle/>
          <a:p>
            <a:r>
              <a:rPr lang="en-US" dirty="0" smtClean="0"/>
              <a:t>Moreover, availability of skill labour in certain areas motivates the firms to set up their units in such area. For example, the business units from America, Canada, Australia, Germany, UK, are coming to India due to easy availability of skilled manpower. </a:t>
            </a:r>
          </a:p>
          <a:p>
            <a:r>
              <a:rPr lang="en-US" dirty="0" smtClean="0"/>
              <a:t>Thus, a firm that keeps a watch on the changes on the demographic  front and reads them accurately will find opportunities knocking at its doorsteps.</a:t>
            </a:r>
          </a:p>
          <a:p>
            <a:r>
              <a:rPr lang="en-US" dirty="0" smtClean="0"/>
              <a:t>Decline in birth rates in Japan have affected  the demand for baby products. So Johnson &amp;Johnson repositioned their baby products like baby shampoo  and baby oil to the Adult segment particularly to females.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sz="quarter" idx="1"/>
          </p:nvPr>
        </p:nvSpPr>
        <p:spPr/>
        <p:txBody>
          <a:bodyPr/>
          <a:lstStyle/>
          <a:p>
            <a:r>
              <a:rPr lang="en-US" dirty="0" smtClean="0"/>
              <a:t>Influencing factors.</a:t>
            </a:r>
          </a:p>
          <a:p>
            <a:r>
              <a:rPr lang="en-US" dirty="0" smtClean="0"/>
              <a:t>Effects on </a:t>
            </a:r>
            <a:r>
              <a:rPr lang="en-US" dirty="0" err="1" smtClean="0"/>
              <a:t>labour</a:t>
            </a:r>
            <a:r>
              <a:rPr lang="en-US" dirty="0" smtClean="0"/>
              <a:t> supply</a:t>
            </a:r>
          </a:p>
          <a:p>
            <a:r>
              <a:rPr lang="en-US" dirty="0" smtClean="0"/>
              <a:t>Creates Opportunities and problems.</a:t>
            </a:r>
          </a:p>
          <a:p>
            <a:r>
              <a:rPr lang="en-US" dirty="0" smtClean="0"/>
              <a:t>Adjustment with demographic environment is essential</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1143000"/>
          </a:xfrm>
        </p:spPr>
        <p:txBody>
          <a:bodyPr>
            <a:normAutofit fontScale="90000"/>
          </a:bodyPr>
          <a:lstStyle/>
          <a:p>
            <a:r>
              <a:rPr lang="en-US" b="1" u="sng" dirty="0" smtClean="0"/>
              <a:t>5. Natural/Physical/Ecological  Environment</a:t>
            </a:r>
            <a:endParaRPr lang="en-US" b="1" u="sng" dirty="0"/>
          </a:p>
        </p:txBody>
      </p:sp>
      <p:sp>
        <p:nvSpPr>
          <p:cNvPr id="3" name="Content Placeholder 2"/>
          <p:cNvSpPr>
            <a:spLocks noGrp="1"/>
          </p:cNvSpPr>
          <p:nvPr>
            <p:ph sz="quarter" idx="1"/>
          </p:nvPr>
        </p:nvSpPr>
        <p:spPr>
          <a:xfrm>
            <a:off x="228600" y="1447800"/>
            <a:ext cx="8686800" cy="4953000"/>
          </a:xfrm>
        </p:spPr>
        <p:txBody>
          <a:bodyPr>
            <a:normAutofit fontScale="85000" lnSpcReduction="20000"/>
          </a:bodyPr>
          <a:lstStyle/>
          <a:p>
            <a:r>
              <a:rPr lang="en-US" dirty="0" smtClean="0"/>
              <a:t>The natural environment includes geographical and ecological factors that influence the business operations. </a:t>
            </a:r>
          </a:p>
          <a:p>
            <a:r>
              <a:rPr lang="en-US" dirty="0" smtClean="0"/>
              <a:t>These factors include the availability of natural resources, weather</a:t>
            </a:r>
          </a:p>
          <a:p>
            <a:pPr>
              <a:buNone/>
            </a:pPr>
            <a:r>
              <a:rPr lang="en-US" dirty="0" smtClean="0"/>
              <a:t>	and climatic condition, location aspect, topographical factors, rainfall, minerals, soils, land forms, flora and fauna etc.</a:t>
            </a:r>
          </a:p>
          <a:p>
            <a:r>
              <a:rPr lang="en-US" dirty="0" smtClean="0"/>
              <a:t>Business is greatly influenced by the nature of natural environment. For example, sugar factories are set up only at those places where sugarcane can be grown. </a:t>
            </a:r>
          </a:p>
          <a:p>
            <a:r>
              <a:rPr lang="en-US" dirty="0" smtClean="0"/>
              <a:t>It is always considered better to establish manufacturing unit near the sources of input. </a:t>
            </a:r>
          </a:p>
          <a:p>
            <a:r>
              <a:rPr lang="en-US" dirty="0" smtClean="0"/>
              <a:t>In hilly areas with difficult terrain, jeeps may be in greater demand than cars.</a:t>
            </a:r>
          </a:p>
          <a:p>
            <a:r>
              <a:rPr lang="en-US" dirty="0" smtClean="0"/>
              <a:t>Further, government’s policies to maintain ecological balance, conservation of natural resources etc. put additional responsibility on business sector.</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sz="quarter" idx="1"/>
          </p:nvPr>
        </p:nvSpPr>
        <p:spPr>
          <a:xfrm>
            <a:off x="914400" y="1752600"/>
            <a:ext cx="7772400" cy="4267200"/>
          </a:xfrm>
        </p:spPr>
        <p:txBody>
          <a:bodyPr/>
          <a:lstStyle/>
          <a:p>
            <a:r>
              <a:rPr lang="en-US" dirty="0" smtClean="0"/>
              <a:t>Influencing Factor.</a:t>
            </a:r>
          </a:p>
          <a:p>
            <a:r>
              <a:rPr lang="en-US" dirty="0" smtClean="0"/>
              <a:t>Imposes restrictions.</a:t>
            </a:r>
          </a:p>
          <a:p>
            <a:r>
              <a:rPr lang="en-US" dirty="0" smtClean="0"/>
              <a:t>Importance of pollutions control.</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772400" cy="1143000"/>
          </a:xfrm>
        </p:spPr>
        <p:txBody>
          <a:bodyPr/>
          <a:lstStyle/>
          <a:p>
            <a:r>
              <a:rPr lang="en-US" b="1" u="sng" dirty="0" smtClean="0"/>
              <a:t>6. Technological Environment</a:t>
            </a:r>
            <a:endParaRPr lang="en-US" b="1" u="sng" dirty="0"/>
          </a:p>
        </p:txBody>
      </p:sp>
      <p:sp>
        <p:nvSpPr>
          <p:cNvPr id="3" name="Content Placeholder 2"/>
          <p:cNvSpPr>
            <a:spLocks noGrp="1"/>
          </p:cNvSpPr>
          <p:nvPr>
            <p:ph sz="quarter" idx="1"/>
          </p:nvPr>
        </p:nvSpPr>
        <p:spPr>
          <a:xfrm>
            <a:off x="381000" y="1676400"/>
            <a:ext cx="8305800" cy="4648200"/>
          </a:xfrm>
        </p:spPr>
        <p:txBody>
          <a:bodyPr>
            <a:normAutofit/>
          </a:bodyPr>
          <a:lstStyle/>
          <a:p>
            <a:r>
              <a:rPr lang="en-US" dirty="0" smtClean="0"/>
              <a:t>Technological environment include the methods, techniques and approaches adopted for production of goods and services and its distribution. </a:t>
            </a:r>
          </a:p>
          <a:p>
            <a:r>
              <a:rPr lang="en-US" dirty="0" smtClean="0"/>
              <a:t>The varying technological environments of different countries affect the designing of products. </a:t>
            </a:r>
          </a:p>
          <a:p>
            <a:r>
              <a:rPr lang="en-US" dirty="0" smtClean="0"/>
              <a:t>In the modern competitive age, the pace of technological changes is very fast. </a:t>
            </a:r>
          </a:p>
          <a:p>
            <a:r>
              <a:rPr lang="en-US" dirty="0" smtClean="0"/>
              <a:t>Hence, in order to survive and grow in the market, a business has to adopt the technological changes from time to time.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143000"/>
          </a:xfrm>
        </p:spPr>
        <p:txBody>
          <a:bodyPr>
            <a:normAutofit fontScale="90000"/>
          </a:bodyPr>
          <a:lstStyle/>
          <a:p>
            <a:r>
              <a:rPr lang="en-US" b="1" dirty="0" smtClean="0"/>
              <a:t>1. Dealings </a:t>
            </a:r>
            <a:r>
              <a:rPr lang="en-US" b="1" dirty="0"/>
              <a:t>in Goods and </a:t>
            </a:r>
            <a:r>
              <a:rPr lang="en-US" b="1" dirty="0" smtClean="0"/>
              <a:t>Services</a:t>
            </a:r>
            <a:endParaRPr lang="en-US" dirty="0"/>
          </a:p>
        </p:txBody>
      </p:sp>
      <p:sp>
        <p:nvSpPr>
          <p:cNvPr id="3" name="Content Placeholder 2"/>
          <p:cNvSpPr>
            <a:spLocks noGrp="1"/>
          </p:cNvSpPr>
          <p:nvPr>
            <p:ph sz="quarter" idx="1"/>
          </p:nvPr>
        </p:nvSpPr>
        <p:spPr>
          <a:xfrm>
            <a:off x="762000" y="1447800"/>
            <a:ext cx="8077200" cy="4572000"/>
          </a:xfrm>
        </p:spPr>
        <p:txBody>
          <a:bodyPr>
            <a:normAutofit fontScale="92500"/>
          </a:bodyPr>
          <a:lstStyle/>
          <a:p>
            <a:r>
              <a:rPr lang="en-US" dirty="0"/>
              <a:t>Goods </a:t>
            </a:r>
            <a:r>
              <a:rPr lang="en-US" dirty="0" smtClean="0"/>
              <a:t>produced or </a:t>
            </a:r>
            <a:r>
              <a:rPr lang="en-US" dirty="0"/>
              <a:t>exchanged, may be consumers' goods, such as bread, rice</a:t>
            </a:r>
            <a:r>
              <a:rPr lang="en-US" dirty="0" smtClean="0"/>
              <a:t>, cloth</a:t>
            </a:r>
            <a:r>
              <a:rPr lang="en-US" dirty="0"/>
              <a:t>, etc. or producers' goods such as machines, tools, etc. </a:t>
            </a:r>
            <a:endParaRPr lang="en-US" dirty="0" smtClean="0"/>
          </a:p>
          <a:p>
            <a:r>
              <a:rPr lang="en-US" dirty="0" smtClean="0"/>
              <a:t>The </a:t>
            </a:r>
            <a:r>
              <a:rPr lang="en-US" u="sng" dirty="0" smtClean="0"/>
              <a:t>consumer </a:t>
            </a:r>
            <a:r>
              <a:rPr lang="en-US" u="sng" dirty="0"/>
              <a:t>goods </a:t>
            </a:r>
            <a:r>
              <a:rPr lang="en-US" dirty="0"/>
              <a:t>are meant for direct consumption, </a:t>
            </a:r>
            <a:r>
              <a:rPr lang="en-US" dirty="0" smtClean="0"/>
              <a:t>either immediately</a:t>
            </a:r>
            <a:r>
              <a:rPr lang="en-US" dirty="0"/>
              <a:t>, or after undergoing some </a:t>
            </a:r>
            <a:r>
              <a:rPr lang="en-US" dirty="0" smtClean="0"/>
              <a:t>processes,.</a:t>
            </a:r>
          </a:p>
          <a:p>
            <a:r>
              <a:rPr lang="en-US" dirty="0" smtClean="0"/>
              <a:t>The </a:t>
            </a:r>
            <a:r>
              <a:rPr lang="en-US" u="sng" dirty="0" smtClean="0"/>
              <a:t>producers</a:t>
            </a:r>
            <a:r>
              <a:rPr lang="en-US" u="sng" dirty="0"/>
              <a:t>' goods </a:t>
            </a:r>
            <a:r>
              <a:rPr lang="en-US" dirty="0"/>
              <a:t>are meant for being used for the purposes </a:t>
            </a:r>
            <a:r>
              <a:rPr lang="en-US" dirty="0" smtClean="0"/>
              <a:t>of further </a:t>
            </a:r>
            <a:r>
              <a:rPr lang="en-US" dirty="0"/>
              <a:t>production. </a:t>
            </a:r>
            <a:r>
              <a:rPr lang="en-US" dirty="0" smtClean="0"/>
              <a:t>Producers</a:t>
            </a:r>
            <a:r>
              <a:rPr lang="en-US" dirty="0"/>
              <a:t>’ goods are also known as </a:t>
            </a:r>
            <a:r>
              <a:rPr lang="en-US" dirty="0" smtClean="0"/>
              <a:t>capital goods</a:t>
            </a:r>
            <a:r>
              <a:rPr lang="en-US" dirty="0"/>
              <a:t>. </a:t>
            </a:r>
            <a:endParaRPr lang="en-US" dirty="0" smtClean="0"/>
          </a:p>
          <a:p>
            <a:r>
              <a:rPr lang="en-US" u="sng" dirty="0" smtClean="0"/>
              <a:t>Services</a:t>
            </a:r>
            <a:r>
              <a:rPr lang="en-US" dirty="0" smtClean="0"/>
              <a:t> </a:t>
            </a:r>
            <a:r>
              <a:rPr lang="en-US" dirty="0"/>
              <a:t>include supply of electricity, gas, water finance</a:t>
            </a:r>
            <a:r>
              <a:rPr lang="en-US" dirty="0" smtClean="0"/>
              <a:t>, insurance</a:t>
            </a:r>
            <a:r>
              <a:rPr lang="en-US" dirty="0"/>
              <a:t>, transportation, warehousing, etc.</a:t>
            </a:r>
          </a:p>
        </p:txBody>
      </p:sp>
    </p:spTree>
    <p:extLst>
      <p:ext uri="{BB962C8B-B14F-4D97-AF65-F5344CB8AC3E}">
        <p14:creationId xmlns:p14="http://schemas.microsoft.com/office/powerpoint/2010/main" val="24485598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447800"/>
            <a:ext cx="8229600" cy="4572000"/>
          </a:xfrm>
        </p:spPr>
        <p:txBody>
          <a:bodyPr>
            <a:normAutofit fontScale="92500" lnSpcReduction="10000"/>
          </a:bodyPr>
          <a:lstStyle/>
          <a:p>
            <a:r>
              <a:rPr lang="en-US" dirty="0" smtClean="0"/>
              <a:t>It may be noted that scientific research for improvement and innovation in products and services is a regular activity in most of the big industrial organizations. </a:t>
            </a:r>
          </a:p>
          <a:p>
            <a:r>
              <a:rPr lang="en-US" dirty="0" smtClean="0"/>
              <a:t>Now a days in fact, no firm can afford to persist with the outdated technologies. It becomes necessary to use the new technology in place of old. Ex : Telephone is replaced by mobile phones, DVDs by Pen Drive and camera by Cell phone cameras.</a:t>
            </a:r>
          </a:p>
          <a:p>
            <a:r>
              <a:rPr lang="en-US" dirty="0" smtClean="0"/>
              <a:t>Business prospects demands availability of certain physical facilities. For Ex: demand for electrical appliances is affected by the extend for electrification and the reliability of power supply. Demand for LPG stoves depends on rate of growth of gas connections.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a:t>
            </a:r>
            <a:endParaRPr lang="en-US" dirty="0"/>
          </a:p>
        </p:txBody>
      </p:sp>
      <p:sp>
        <p:nvSpPr>
          <p:cNvPr id="3" name="Content Placeholder 2"/>
          <p:cNvSpPr>
            <a:spLocks noGrp="1"/>
          </p:cNvSpPr>
          <p:nvPr>
            <p:ph sz="quarter" idx="1"/>
          </p:nvPr>
        </p:nvSpPr>
        <p:spPr/>
        <p:txBody>
          <a:bodyPr/>
          <a:lstStyle/>
          <a:p>
            <a:r>
              <a:rPr lang="en-US" dirty="0" smtClean="0"/>
              <a:t>Influencing factors.</a:t>
            </a:r>
          </a:p>
          <a:p>
            <a:r>
              <a:rPr lang="en-US" dirty="0" smtClean="0"/>
              <a:t>Growing significance.</a:t>
            </a:r>
          </a:p>
          <a:p>
            <a:r>
              <a:rPr lang="en-US" dirty="0" smtClean="0"/>
              <a:t>Role of R&amp;D</a:t>
            </a:r>
          </a:p>
          <a:p>
            <a:r>
              <a:rPr lang="en-US" dirty="0" smtClean="0"/>
              <a:t>Flexible character.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7. Regulatory (Legal) Environment.</a:t>
            </a:r>
            <a:endParaRPr lang="en-US" b="1" u="sng" dirty="0"/>
          </a:p>
        </p:txBody>
      </p:sp>
      <p:sp>
        <p:nvSpPr>
          <p:cNvPr id="3" name="Content Placeholder 2"/>
          <p:cNvSpPr>
            <a:spLocks noGrp="1"/>
          </p:cNvSpPr>
          <p:nvPr>
            <p:ph sz="quarter" idx="1"/>
          </p:nvPr>
        </p:nvSpPr>
        <p:spPr>
          <a:xfrm>
            <a:off x="609600" y="1752600"/>
            <a:ext cx="8077200" cy="4267200"/>
          </a:xfrm>
        </p:spPr>
        <p:txBody>
          <a:bodyPr>
            <a:normAutofit fontScale="92500" lnSpcReduction="10000"/>
          </a:bodyPr>
          <a:lstStyle/>
          <a:p>
            <a:r>
              <a:rPr lang="en-US" dirty="0" smtClean="0"/>
              <a:t>This refers to set of laws, regulations, which influence the business organisations and their operations.</a:t>
            </a:r>
          </a:p>
          <a:p>
            <a:r>
              <a:rPr lang="en-US" dirty="0" smtClean="0"/>
              <a:t>It creates a framework of regulations and legal provisions within which the business units have to operate.</a:t>
            </a:r>
          </a:p>
          <a:p>
            <a:r>
              <a:rPr lang="en-US" u="sng" dirty="0" smtClean="0"/>
              <a:t>What business can and what business cannot do are decided by regulatory environment.</a:t>
            </a:r>
          </a:p>
          <a:p>
            <a:r>
              <a:rPr lang="en-US" dirty="0" smtClean="0"/>
              <a:t>Thus it is the net result of various laws, rules, procedures and regulations made by the government from time to time in regard to the formation and operations of business enterprises.</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382000" cy="6553200"/>
          </a:xfrm>
        </p:spPr>
        <p:txBody>
          <a:bodyPr>
            <a:normAutofit lnSpcReduction="10000"/>
          </a:bodyPr>
          <a:lstStyle/>
          <a:p>
            <a:r>
              <a:rPr lang="en-US" dirty="0" smtClean="0"/>
              <a:t>The important legislations that concern the business enterprises include:</a:t>
            </a:r>
          </a:p>
          <a:p>
            <a:pPr lvl="1"/>
            <a:r>
              <a:rPr lang="en-US" sz="2600" dirty="0" smtClean="0"/>
              <a:t>Companies Act, 1956</a:t>
            </a:r>
          </a:p>
          <a:p>
            <a:pPr lvl="1"/>
            <a:r>
              <a:rPr lang="en-US" sz="2600" dirty="0" smtClean="0"/>
              <a:t> Foreign Exchange Management Act, 1999</a:t>
            </a:r>
          </a:p>
          <a:p>
            <a:pPr lvl="1"/>
            <a:r>
              <a:rPr lang="en-US" sz="2600" dirty="0" smtClean="0"/>
              <a:t> The Factories Act, 1948</a:t>
            </a:r>
          </a:p>
          <a:p>
            <a:pPr lvl="1"/>
            <a:r>
              <a:rPr lang="en-US" sz="2600" dirty="0" smtClean="0"/>
              <a:t> Industrial Disputes Act, 1972</a:t>
            </a:r>
          </a:p>
          <a:p>
            <a:pPr lvl="1"/>
            <a:r>
              <a:rPr lang="en-US" sz="2600" dirty="0" smtClean="0"/>
              <a:t>Payment of Gratuity Act, 1972</a:t>
            </a:r>
          </a:p>
          <a:p>
            <a:pPr lvl="1"/>
            <a:r>
              <a:rPr lang="en-US" sz="2600" dirty="0" smtClean="0"/>
              <a:t>Prevention of Food Adulteration Act, 1954</a:t>
            </a:r>
          </a:p>
          <a:p>
            <a:pPr lvl="1"/>
            <a:r>
              <a:rPr lang="en-US" sz="2600" dirty="0" smtClean="0"/>
              <a:t>Essential Commodities Act, 2002</a:t>
            </a:r>
          </a:p>
          <a:p>
            <a:pPr lvl="1"/>
            <a:r>
              <a:rPr lang="en-US" sz="2600" dirty="0" smtClean="0"/>
              <a:t>The Standards of Weights and Measures Act, 1956</a:t>
            </a:r>
          </a:p>
          <a:p>
            <a:pPr lvl="1"/>
            <a:r>
              <a:rPr lang="en-US" sz="2600" dirty="0" smtClean="0"/>
              <a:t>Monopolies and Restrictive Trade Practices Act, 1969</a:t>
            </a:r>
          </a:p>
          <a:p>
            <a:pPr lvl="1"/>
            <a:r>
              <a:rPr lang="en-US" sz="2600" dirty="0" smtClean="0"/>
              <a:t>Trade Marks Act, 1999</a:t>
            </a:r>
          </a:p>
          <a:p>
            <a:pPr lvl="1"/>
            <a:r>
              <a:rPr lang="en-US" sz="2600" dirty="0" smtClean="0"/>
              <a:t>Consumer Protection Act, 1986</a:t>
            </a:r>
          </a:p>
          <a:p>
            <a:pPr lvl="1"/>
            <a:r>
              <a:rPr lang="en-US" sz="2600" dirty="0" smtClean="0"/>
              <a:t>Environment Protection Act, 1986</a:t>
            </a:r>
          </a:p>
          <a:p>
            <a:pPr lvl="1"/>
            <a:r>
              <a:rPr lang="en-US" sz="2600" dirty="0" smtClean="0"/>
              <a:t>Competition Act, 2002</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sz="quarter" idx="1"/>
          </p:nvPr>
        </p:nvSpPr>
        <p:spPr/>
        <p:txBody>
          <a:bodyPr/>
          <a:lstStyle/>
          <a:p>
            <a:r>
              <a:rPr lang="en-US" dirty="0" smtClean="0"/>
              <a:t>Influencing factors.</a:t>
            </a:r>
          </a:p>
          <a:p>
            <a:r>
              <a:rPr lang="en-US" dirty="0" smtClean="0"/>
              <a:t>Creates legal framework.</a:t>
            </a:r>
          </a:p>
          <a:p>
            <a:r>
              <a:rPr lang="en-US" dirty="0" smtClean="0"/>
              <a:t>Laws and regulations create Regulatory Environment.</a:t>
            </a:r>
          </a:p>
          <a:p>
            <a:r>
              <a:rPr lang="en-US" dirty="0" smtClean="0"/>
              <a:t>Provides protection to ecology.</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noAutofit/>
          </a:bodyPr>
          <a:lstStyle/>
          <a:p>
            <a:r>
              <a:rPr lang="en-US" sz="9600" dirty="0" smtClean="0"/>
              <a:t>THANK YOU</a:t>
            </a:r>
            <a:endParaRPr lang="en-US" sz="9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1143000"/>
          </a:xfrm>
        </p:spPr>
        <p:txBody>
          <a:bodyPr/>
          <a:lstStyle/>
          <a:p>
            <a:r>
              <a:rPr lang="en-US" dirty="0" smtClean="0"/>
              <a:t>2. </a:t>
            </a:r>
            <a:r>
              <a:rPr lang="en-US" b="1" dirty="0"/>
              <a:t>Production and/or Exchange</a:t>
            </a:r>
            <a:endParaRPr lang="en-US" dirty="0"/>
          </a:p>
        </p:txBody>
      </p:sp>
      <p:sp>
        <p:nvSpPr>
          <p:cNvPr id="3" name="Content Placeholder 2"/>
          <p:cNvSpPr>
            <a:spLocks noGrp="1"/>
          </p:cNvSpPr>
          <p:nvPr>
            <p:ph sz="quarter" idx="1"/>
          </p:nvPr>
        </p:nvSpPr>
        <p:spPr>
          <a:xfrm>
            <a:off x="609600" y="1447800"/>
            <a:ext cx="8077200" cy="5181600"/>
          </a:xfrm>
        </p:spPr>
        <p:txBody>
          <a:bodyPr>
            <a:normAutofit lnSpcReduction="10000"/>
          </a:bodyPr>
          <a:lstStyle/>
          <a:p>
            <a:r>
              <a:rPr lang="en-US" sz="2800" dirty="0"/>
              <a:t>Every business is concerned </a:t>
            </a:r>
            <a:r>
              <a:rPr lang="en-US" sz="2800" dirty="0" smtClean="0"/>
              <a:t>with production </a:t>
            </a:r>
            <a:r>
              <a:rPr lang="en-US" sz="2800" dirty="0"/>
              <a:t>and exchange of goods and services for </a:t>
            </a:r>
            <a:r>
              <a:rPr lang="en-US" sz="2800" u="sng" dirty="0" smtClean="0"/>
              <a:t>value (money). </a:t>
            </a:r>
          </a:p>
          <a:p>
            <a:r>
              <a:rPr lang="en-US" sz="2800" dirty="0" smtClean="0"/>
              <a:t>Thus, goods </a:t>
            </a:r>
            <a:r>
              <a:rPr lang="en-US" sz="2800" dirty="0"/>
              <a:t>produced or purchased for </a:t>
            </a:r>
            <a:r>
              <a:rPr lang="en-US" sz="2800" u="sng" dirty="0"/>
              <a:t>personal consumption</a:t>
            </a:r>
            <a:r>
              <a:rPr lang="en-US" sz="2800" dirty="0"/>
              <a:t> or </a:t>
            </a:r>
            <a:r>
              <a:rPr lang="en-US" sz="2800" dirty="0" smtClean="0"/>
              <a:t>for </a:t>
            </a:r>
            <a:r>
              <a:rPr lang="en-US" sz="2800" u="sng" dirty="0" smtClean="0"/>
              <a:t>presenting </a:t>
            </a:r>
            <a:r>
              <a:rPr lang="en-US" sz="2800" u="sng" dirty="0"/>
              <a:t>to others as gifts</a:t>
            </a:r>
            <a:r>
              <a:rPr lang="en-US" sz="2800" dirty="0"/>
              <a:t> do not constitute business, </a:t>
            </a:r>
            <a:r>
              <a:rPr lang="en-US" sz="2800" dirty="0" smtClean="0"/>
              <a:t>because there </a:t>
            </a:r>
            <a:r>
              <a:rPr lang="en-US" sz="2800" dirty="0"/>
              <a:t>is no sale or transfer for value. </a:t>
            </a:r>
            <a:endParaRPr lang="en-US" sz="2800" dirty="0" smtClean="0"/>
          </a:p>
          <a:p>
            <a:r>
              <a:rPr lang="en-US" sz="2800" dirty="0" smtClean="0"/>
              <a:t>For </a:t>
            </a:r>
            <a:r>
              <a:rPr lang="en-US" sz="2800" dirty="0"/>
              <a:t>example, if a </a:t>
            </a:r>
            <a:r>
              <a:rPr lang="en-US" sz="2800" dirty="0" smtClean="0"/>
              <a:t>person cooks </a:t>
            </a:r>
            <a:r>
              <a:rPr lang="en-US" sz="2800" dirty="0"/>
              <a:t>at home for personal consumption, it is not </a:t>
            </a:r>
            <a:r>
              <a:rPr lang="en-US" sz="2800" dirty="0" smtClean="0"/>
              <a:t>business activity</a:t>
            </a:r>
            <a:r>
              <a:rPr lang="en-US" sz="2800" dirty="0"/>
              <a:t>. But, if he cooks for others in his '</a:t>
            </a:r>
            <a:r>
              <a:rPr lang="en-US" sz="2800" dirty="0" err="1"/>
              <a:t>dhaba</a:t>
            </a:r>
            <a:r>
              <a:rPr lang="en-US" sz="2800" dirty="0"/>
              <a:t>', or </a:t>
            </a:r>
            <a:r>
              <a:rPr lang="en-US" sz="2800" dirty="0" smtClean="0"/>
              <a:t>restaurant and </a:t>
            </a:r>
            <a:r>
              <a:rPr lang="en-US" sz="2800" dirty="0"/>
              <a:t>receives payment from them, it becomes his business.</a:t>
            </a:r>
          </a:p>
        </p:txBody>
      </p:sp>
    </p:spTree>
    <p:extLst>
      <p:ext uri="{BB962C8B-B14F-4D97-AF65-F5344CB8AC3E}">
        <p14:creationId xmlns:p14="http://schemas.microsoft.com/office/powerpoint/2010/main" val="461099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dirty="0" smtClean="0"/>
              <a:t>3. </a:t>
            </a:r>
            <a:r>
              <a:rPr lang="en-US" b="1" dirty="0"/>
              <a:t>Creation of form, time and place utility</a:t>
            </a:r>
            <a:endParaRPr lang="en-US" dirty="0"/>
          </a:p>
        </p:txBody>
      </p:sp>
      <p:sp>
        <p:nvSpPr>
          <p:cNvPr id="3" name="Content Placeholder 2"/>
          <p:cNvSpPr>
            <a:spLocks noGrp="1"/>
          </p:cNvSpPr>
          <p:nvPr>
            <p:ph sz="quarter" idx="1"/>
          </p:nvPr>
        </p:nvSpPr>
        <p:spPr>
          <a:xfrm>
            <a:off x="381000" y="1447800"/>
            <a:ext cx="8305800" cy="5029200"/>
          </a:xfrm>
        </p:spPr>
        <p:txBody>
          <a:bodyPr>
            <a:normAutofit/>
          </a:bodyPr>
          <a:lstStyle/>
          <a:p>
            <a:r>
              <a:rPr lang="en-US" sz="2800" dirty="0"/>
              <a:t>All </a:t>
            </a:r>
            <a:r>
              <a:rPr lang="en-US" sz="2800" dirty="0" smtClean="0"/>
              <a:t>business activities </a:t>
            </a:r>
            <a:r>
              <a:rPr lang="en-US" sz="2800" dirty="0"/>
              <a:t>create utilities for the society. </a:t>
            </a:r>
            <a:endParaRPr lang="en-US" sz="2800" dirty="0" smtClean="0"/>
          </a:p>
          <a:p>
            <a:r>
              <a:rPr lang="en-US" sz="2800" u="sng" dirty="0" smtClean="0"/>
              <a:t>Form </a:t>
            </a:r>
            <a:r>
              <a:rPr lang="en-US" sz="2800" u="sng" dirty="0"/>
              <a:t>utility </a:t>
            </a:r>
            <a:r>
              <a:rPr lang="en-US" sz="2800" dirty="0"/>
              <a:t>is created</a:t>
            </a:r>
            <a:r>
              <a:rPr lang="en-US" sz="2800" dirty="0" smtClean="0"/>
              <a:t>, when </a:t>
            </a:r>
            <a:r>
              <a:rPr lang="en-US" sz="2800" dirty="0"/>
              <a:t>raw materials are converted into finished goods </a:t>
            </a:r>
            <a:r>
              <a:rPr lang="en-US" sz="2800" dirty="0" smtClean="0"/>
              <a:t>and services.</a:t>
            </a:r>
          </a:p>
          <a:p>
            <a:r>
              <a:rPr lang="en-US" sz="2800" u="sng" dirty="0" smtClean="0"/>
              <a:t>Place </a:t>
            </a:r>
            <a:r>
              <a:rPr lang="en-US" sz="2800" u="sng" dirty="0"/>
              <a:t>utility </a:t>
            </a:r>
            <a:r>
              <a:rPr lang="en-US" sz="2800" dirty="0"/>
              <a:t>is </a:t>
            </a:r>
            <a:r>
              <a:rPr lang="en-US" sz="2800" dirty="0" smtClean="0"/>
              <a:t>created, when </a:t>
            </a:r>
            <a:r>
              <a:rPr lang="en-US" sz="2800" dirty="0"/>
              <a:t>goods are transported </a:t>
            </a:r>
            <a:r>
              <a:rPr lang="en-US" sz="2800" dirty="0" smtClean="0"/>
              <a:t>from the </a:t>
            </a:r>
            <a:r>
              <a:rPr lang="en-US" sz="2800" dirty="0"/>
              <a:t>place of production to the place of consumption. </a:t>
            </a:r>
            <a:endParaRPr lang="en-US" sz="2800" dirty="0" smtClean="0"/>
          </a:p>
          <a:p>
            <a:r>
              <a:rPr lang="en-US" sz="2800" dirty="0" smtClean="0"/>
              <a:t>Storage of goods </a:t>
            </a:r>
            <a:r>
              <a:rPr lang="en-US" sz="2800" dirty="0"/>
              <a:t>creates </a:t>
            </a:r>
            <a:r>
              <a:rPr lang="en-US" sz="2800" u="sng" dirty="0" smtClean="0"/>
              <a:t>Time utility</a:t>
            </a:r>
            <a:r>
              <a:rPr lang="en-US" sz="2800" dirty="0" smtClean="0"/>
              <a:t>, this </a:t>
            </a:r>
            <a:r>
              <a:rPr lang="en-US" sz="2800" dirty="0"/>
              <a:t>helps in preserving the goods</a:t>
            </a:r>
            <a:r>
              <a:rPr lang="en-US" sz="2800" dirty="0" smtClean="0"/>
              <a:t>, when </a:t>
            </a:r>
            <a:r>
              <a:rPr lang="en-US" sz="2800" dirty="0"/>
              <a:t>not required and making them available, when demanded </a:t>
            </a:r>
            <a:r>
              <a:rPr lang="en-US" sz="2800" dirty="0" smtClean="0"/>
              <a:t>by the </a:t>
            </a:r>
            <a:r>
              <a:rPr lang="en-US" sz="2800" dirty="0"/>
              <a:t>consumers.</a:t>
            </a:r>
          </a:p>
        </p:txBody>
      </p:sp>
    </p:spTree>
    <p:extLst>
      <p:ext uri="{BB962C8B-B14F-4D97-AF65-F5344CB8AC3E}">
        <p14:creationId xmlns:p14="http://schemas.microsoft.com/office/powerpoint/2010/main" val="2094576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286" y="274638"/>
            <a:ext cx="7888514" cy="1143000"/>
          </a:xfrm>
        </p:spPr>
        <p:txBody>
          <a:bodyPr>
            <a:normAutofit fontScale="90000"/>
          </a:bodyPr>
          <a:lstStyle/>
          <a:p>
            <a:r>
              <a:rPr lang="en-US" dirty="0" smtClean="0"/>
              <a:t>4. </a:t>
            </a:r>
            <a:r>
              <a:rPr lang="en-US" b="1" dirty="0"/>
              <a:t>Regularity and Continuity in Dealings</a:t>
            </a:r>
            <a:endParaRPr lang="en-US" dirty="0"/>
          </a:p>
        </p:txBody>
      </p:sp>
      <p:sp>
        <p:nvSpPr>
          <p:cNvPr id="3" name="Content Placeholder 2"/>
          <p:cNvSpPr>
            <a:spLocks noGrp="1"/>
          </p:cNvSpPr>
          <p:nvPr>
            <p:ph sz="quarter" idx="1"/>
          </p:nvPr>
        </p:nvSpPr>
        <p:spPr>
          <a:xfrm>
            <a:off x="457200" y="1447800"/>
            <a:ext cx="8229600" cy="5181600"/>
          </a:xfrm>
        </p:spPr>
        <p:txBody>
          <a:bodyPr>
            <a:normAutofit/>
          </a:bodyPr>
          <a:lstStyle/>
          <a:p>
            <a:r>
              <a:rPr lang="en-US" sz="2800" dirty="0"/>
              <a:t>Regularity of </a:t>
            </a:r>
            <a:r>
              <a:rPr lang="en-US" sz="2800" dirty="0" smtClean="0"/>
              <a:t>economic transactions </a:t>
            </a:r>
            <a:r>
              <a:rPr lang="en-US" sz="2800" dirty="0"/>
              <a:t>is the essence of business. </a:t>
            </a:r>
            <a:endParaRPr lang="en-US" sz="2800" dirty="0" smtClean="0"/>
          </a:p>
          <a:p>
            <a:r>
              <a:rPr lang="en-US" sz="2800" dirty="0" smtClean="0"/>
              <a:t>There </a:t>
            </a:r>
            <a:r>
              <a:rPr lang="en-US" sz="2800" dirty="0"/>
              <a:t>should </a:t>
            </a:r>
            <a:r>
              <a:rPr lang="en-US" sz="2800" dirty="0" smtClean="0"/>
              <a:t>be </a:t>
            </a:r>
            <a:r>
              <a:rPr lang="en-US" sz="2800" u="sng" dirty="0" smtClean="0"/>
              <a:t>continuity</a:t>
            </a:r>
            <a:r>
              <a:rPr lang="en-US" sz="2800" u="sng" dirty="0"/>
              <a:t>, or regularity </a:t>
            </a:r>
            <a:r>
              <a:rPr lang="en-US" sz="2800" dirty="0"/>
              <a:t>of exchange of goods and services </a:t>
            </a:r>
            <a:r>
              <a:rPr lang="en-US" sz="2800" u="sng" dirty="0" smtClean="0"/>
              <a:t>for money</a:t>
            </a:r>
            <a:r>
              <a:rPr lang="en-US" sz="2800" dirty="0"/>
              <a:t>. </a:t>
            </a:r>
            <a:endParaRPr lang="en-US" sz="2800" dirty="0" smtClean="0"/>
          </a:p>
          <a:p>
            <a:r>
              <a:rPr lang="en-US" sz="2800" dirty="0" smtClean="0"/>
              <a:t>An </a:t>
            </a:r>
            <a:r>
              <a:rPr lang="en-US" sz="2800" dirty="0"/>
              <a:t>isolated transaction cannot be called a business. </a:t>
            </a:r>
            <a:endParaRPr lang="en-US" sz="2800" dirty="0" smtClean="0"/>
          </a:p>
          <a:p>
            <a:r>
              <a:rPr lang="en-US" sz="2800" dirty="0" smtClean="0"/>
              <a:t>For example</a:t>
            </a:r>
            <a:r>
              <a:rPr lang="en-US" sz="2800" dirty="0"/>
              <a:t>, if a person sells his flat and earns some profits, it </a:t>
            </a:r>
            <a:r>
              <a:rPr lang="en-US" sz="2800" dirty="0" smtClean="0"/>
              <a:t>cannot be </a:t>
            </a:r>
            <a:r>
              <a:rPr lang="en-US" sz="2800" dirty="0"/>
              <a:t>called a business. But, if he purchases and sells flats </a:t>
            </a:r>
            <a:r>
              <a:rPr lang="en-US" sz="2800" dirty="0" smtClean="0"/>
              <a:t>regularly to </a:t>
            </a:r>
            <a:r>
              <a:rPr lang="en-US" sz="2800" dirty="0"/>
              <a:t>earn his livelihood, it will be called his business.</a:t>
            </a:r>
          </a:p>
        </p:txBody>
      </p:sp>
    </p:spTree>
    <p:extLst>
      <p:ext uri="{BB962C8B-B14F-4D97-AF65-F5344CB8AC3E}">
        <p14:creationId xmlns:p14="http://schemas.microsoft.com/office/powerpoint/2010/main" val="1641646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1061</TotalTime>
  <Words>4083</Words>
  <Application>Microsoft Office PowerPoint</Application>
  <PresentationFormat>On-screen Show (4:3)</PresentationFormat>
  <Paragraphs>317</Paragraphs>
  <Slides>65</Slides>
  <Notes>1</Notes>
  <HiddenSlides>4</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Equity</vt:lpstr>
      <vt:lpstr>Business Environment</vt:lpstr>
      <vt:lpstr>Business Objectives</vt:lpstr>
      <vt:lpstr>Business </vt:lpstr>
      <vt:lpstr>Definition </vt:lpstr>
      <vt:lpstr>Features of Business </vt:lpstr>
      <vt:lpstr>1. Dealings in Goods and Services</vt:lpstr>
      <vt:lpstr>2. Production and/or Exchange</vt:lpstr>
      <vt:lpstr>3. Creation of form, time and place utility</vt:lpstr>
      <vt:lpstr>4. Regularity and Continuity in Dealings</vt:lpstr>
      <vt:lpstr>5. Profit Motive</vt:lpstr>
      <vt:lpstr>6. Risk and Uncertainty involved </vt:lpstr>
      <vt:lpstr>7. Government Control</vt:lpstr>
      <vt:lpstr>8. Creative &amp; Dynamic</vt:lpstr>
      <vt:lpstr>Need / Function of Business</vt:lpstr>
      <vt:lpstr>BUSINESS OBJECTIVES</vt:lpstr>
      <vt:lpstr>WHAT ARE BUSNIESS OBJECTIVES?</vt:lpstr>
      <vt:lpstr>PowerPoint Presentation</vt:lpstr>
      <vt:lpstr>Definitions </vt:lpstr>
      <vt:lpstr>Features/Characteristics of  Business Objectives</vt:lpstr>
      <vt:lpstr>Importance/Significance of Objectives in Business Management</vt:lpstr>
      <vt:lpstr>PowerPoint Presentation</vt:lpstr>
      <vt:lpstr>PowerPoint Presentation</vt:lpstr>
      <vt:lpstr>PowerPoint Presentation</vt:lpstr>
      <vt:lpstr>Threefold / Organic / Basic Objectives of Business</vt:lpstr>
      <vt:lpstr>Organic/ Threefold /Basic Objectives of Business</vt:lpstr>
      <vt:lpstr>Survival </vt:lpstr>
      <vt:lpstr>Growth </vt:lpstr>
      <vt:lpstr>Recognition /Image/ Prestige</vt:lpstr>
      <vt:lpstr>Steps in formulating Business Objectives</vt:lpstr>
      <vt:lpstr>PowerPoint Presentation</vt:lpstr>
      <vt:lpstr>Dynamics of Business &amp; its Environment</vt:lpstr>
      <vt:lpstr>Environment </vt:lpstr>
      <vt:lpstr>Business Environment</vt:lpstr>
      <vt:lpstr>PowerPoint Presentation</vt:lpstr>
      <vt:lpstr>PowerPoint Presentation</vt:lpstr>
      <vt:lpstr>Definition</vt:lpstr>
      <vt:lpstr>FEATURES OF BUSINESS ENVIRONMENT</vt:lpstr>
      <vt:lpstr>PowerPoint Presentation</vt:lpstr>
      <vt:lpstr>Interdependence / Interface of Business &amp; its Environment</vt:lpstr>
      <vt:lpstr>2. Business has a limited capacity to influence Environment</vt:lpstr>
      <vt:lpstr>3. Continuous interaction with environment required</vt:lpstr>
      <vt:lpstr>Components / Types/ Areas of Business Environment</vt:lpstr>
      <vt:lpstr>PowerPoint Presentation</vt:lpstr>
      <vt:lpstr>1.  Political Environment</vt:lpstr>
      <vt:lpstr>PowerPoint Presentation</vt:lpstr>
      <vt:lpstr>PowerPoint Presentation</vt:lpstr>
      <vt:lpstr>Features</vt:lpstr>
      <vt:lpstr>2.  Economic Environment</vt:lpstr>
      <vt:lpstr>PowerPoint Presentation</vt:lpstr>
      <vt:lpstr>Features of Economic Environment</vt:lpstr>
      <vt:lpstr>3.  Socio Cultural Environment</vt:lpstr>
      <vt:lpstr>PowerPoint Presentation</vt:lpstr>
      <vt:lpstr>Features </vt:lpstr>
      <vt:lpstr>4. Demographic Environment</vt:lpstr>
      <vt:lpstr>PowerPoint Presentation</vt:lpstr>
      <vt:lpstr>Features</vt:lpstr>
      <vt:lpstr>5. Natural/Physical/Ecological  Environment</vt:lpstr>
      <vt:lpstr>Features</vt:lpstr>
      <vt:lpstr>6. Technological Environment</vt:lpstr>
      <vt:lpstr>PowerPoint Presentation</vt:lpstr>
      <vt:lpstr>Features </vt:lpstr>
      <vt:lpstr>7. Regulatory (Legal) Environment.</vt:lpstr>
      <vt:lpstr>PowerPoint Presentation</vt:lpstr>
      <vt:lpstr>Features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Business Environment</dc:title>
  <dc:creator>HOME</dc:creator>
  <cp:lastModifiedBy>hemal</cp:lastModifiedBy>
  <cp:revision>215</cp:revision>
  <dcterms:created xsi:type="dcterms:W3CDTF">2014-07-04T13:44:29Z</dcterms:created>
  <dcterms:modified xsi:type="dcterms:W3CDTF">2019-07-21T07:28:20Z</dcterms:modified>
</cp:coreProperties>
</file>